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Quattrocento Sans" panose="020B0502050000020003" pitchFamily="34" charset="0"/>
      <p:regular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WQtQehXA25IiIjErMYloSsF273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64b83e2ee_0_4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3864b83e2ee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864b83e2ee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3864b83e2ee_0_5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3864b83e2ee_0_517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August 2025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864b83e2ee_0_5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864b83e2ee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3864b83e2ee_0_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3864b83e2ee_0_4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</a:rPr>
              <a:t>Quick wins:</a:t>
            </a:r>
            <a:endParaRPr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>
                <a:solidFill>
                  <a:srgbClr val="000000"/>
                </a:solidFill>
              </a:rPr>
              <a:t>Hackathon</a:t>
            </a:r>
            <a:endParaRPr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>
                <a:solidFill>
                  <a:srgbClr val="000000"/>
                </a:solidFill>
              </a:rPr>
              <a:t>Batch days</a:t>
            </a:r>
            <a:endParaRPr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>
                <a:solidFill>
                  <a:srgbClr val="000000"/>
                </a:solidFill>
              </a:rPr>
              <a:t>Creation of referral program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</a:rPr>
              <a:t>Long-term initiatives:</a:t>
            </a: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64b83e2e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3864b83e2ee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3864b83e2ee_0_74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August 2025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3864b83e2ee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864b83e2e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3864b83e2ee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864b83e2ee_0_16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August 2025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3864b83e2ee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864b83e2ee_0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3864b83e2e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64b83e2ee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3864b83e2ee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3864b83e2ee_0_321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August 2025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864b83e2ee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864b83e2ee_0_3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</a:rPr>
              <a:t>Quick wins:</a:t>
            </a:r>
            <a:endParaRPr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>
                <a:solidFill>
                  <a:srgbClr val="000000"/>
                </a:solidFill>
              </a:rPr>
              <a:t>Hackathon</a:t>
            </a:r>
            <a:endParaRPr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>
                <a:solidFill>
                  <a:srgbClr val="000000"/>
                </a:solidFill>
              </a:rPr>
              <a:t>Batch days</a:t>
            </a:r>
            <a:endParaRPr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US" sz="1100">
                <a:solidFill>
                  <a:srgbClr val="000000"/>
                </a:solidFill>
              </a:rPr>
              <a:t>Creation of referral program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</a:rPr>
              <a:t>Long-term initiatives:</a:t>
            </a:r>
            <a:endParaRPr/>
          </a:p>
        </p:txBody>
      </p:sp>
      <p:sp>
        <p:nvSpPr>
          <p:cNvPr id="366" name="Google Shape;366;g3864b83e2ee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64b83e2ee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5635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3864b83e2ee_0_4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3864b83e2ee_0_40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August 2025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3864b83e2ee_0_4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864b83e2ee_0_4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3864b83e2ee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>
  <p:cSld name="Title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0" descr="A group of sheep grazing in a field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 r="32363"/>
          <a:stretch/>
        </p:blipFill>
        <p:spPr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0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2000">
                <a:srgbClr val="000000">
                  <a:alpha val="0"/>
                </a:srgbClr>
              </a:gs>
              <a:gs pos="100000">
                <a:srgbClr val="000000">
                  <a:alpha val="6941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7364896" y="4920985"/>
            <a:ext cx="462481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​"/>
              <a:defRPr sz="1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ubTitle" idx="2"/>
          </p:nvPr>
        </p:nvSpPr>
        <p:spPr>
          <a:xfrm>
            <a:off x="7364896" y="4421569"/>
            <a:ext cx="46248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​"/>
              <a:defRPr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7364896" y="2875713"/>
            <a:ext cx="462481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Left">
  <p:cSld name="Top Lef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>
            <a:off x="554736" y="1706563"/>
            <a:ext cx="38130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d Left">
  <p:cSld name="Mid Lef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>
            <a:off x="554736" y="3044280"/>
            <a:ext cx="506577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575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1"/>
          <p:cNvSpPr txBox="1">
            <a:spLocks noGrp="1"/>
          </p:cNvSpPr>
          <p:nvPr>
            <p:ph type="title"/>
          </p:nvPr>
        </p:nvSpPr>
        <p:spPr>
          <a:xfrm>
            <a:off x="1505712" y="3556229"/>
            <a:ext cx="91805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subTitle" idx="1"/>
          </p:nvPr>
        </p:nvSpPr>
        <p:spPr>
          <a:xfrm>
            <a:off x="1505712" y="4284630"/>
            <a:ext cx="918057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/4">
  <p:cSld name="1/4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2"/>
          <p:cNvSpPr/>
          <p:nvPr/>
        </p:nvSpPr>
        <p:spPr>
          <a:xfrm>
            <a:off x="3413760" y="0"/>
            <a:ext cx="8778240" cy="6858000"/>
          </a:xfrm>
          <a:prstGeom prst="rect">
            <a:avLst/>
          </a:prstGeom>
          <a:solidFill>
            <a:srgbClr val="E1F7E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2"/>
          <p:cNvSpPr txBox="1">
            <a:spLocks noGrp="1"/>
          </p:cNvSpPr>
          <p:nvPr>
            <p:ph type="title"/>
          </p:nvPr>
        </p:nvSpPr>
        <p:spPr>
          <a:xfrm>
            <a:off x="554736" y="2744369"/>
            <a:ext cx="25146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subTitle" idx="1"/>
          </p:nvPr>
        </p:nvSpPr>
        <p:spPr>
          <a:xfrm>
            <a:off x="554736" y="3659644"/>
            <a:ext cx="25146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2514601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/3">
  <p:cSld name="1/3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3"/>
          <p:cNvSpPr/>
          <p:nvPr/>
        </p:nvSpPr>
        <p:spPr>
          <a:xfrm>
            <a:off x="4364736" y="0"/>
            <a:ext cx="7827264" cy="6858000"/>
          </a:xfrm>
          <a:prstGeom prst="rect">
            <a:avLst/>
          </a:prstGeom>
          <a:solidFill>
            <a:srgbClr val="E1F7E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3"/>
          <p:cNvSpPr txBox="1">
            <a:spLocks noGrp="1"/>
          </p:cNvSpPr>
          <p:nvPr>
            <p:ph type="title"/>
          </p:nvPr>
        </p:nvSpPr>
        <p:spPr>
          <a:xfrm>
            <a:off x="554736" y="2744369"/>
            <a:ext cx="346557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3"/>
          <p:cNvSpPr txBox="1">
            <a:spLocks noGrp="1"/>
          </p:cNvSpPr>
          <p:nvPr>
            <p:ph type="subTitle" idx="1"/>
          </p:nvPr>
        </p:nvSpPr>
        <p:spPr>
          <a:xfrm>
            <a:off x="554735" y="3659644"/>
            <a:ext cx="34655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43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46557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98" name="Google Shape;98;p43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">
  <p:cSld name="End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2000">
                <a:srgbClr val="000000">
                  <a:alpha val="0"/>
                </a:srgbClr>
              </a:gs>
              <a:gs pos="100000">
                <a:srgbClr val="000000">
                  <a:alpha val="6941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44" descr="A black background with many circles&#10;&#10;AI-generated content may be incorrect.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37787" y="-260447"/>
            <a:ext cx="13095476" cy="71184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4"/>
          <p:cNvSpPr txBox="1">
            <a:spLocks noGrp="1"/>
          </p:cNvSpPr>
          <p:nvPr>
            <p:ph type="title"/>
          </p:nvPr>
        </p:nvSpPr>
        <p:spPr>
          <a:xfrm>
            <a:off x="6179820" y="5504147"/>
            <a:ext cx="527317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sz="1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2-line + Subtitle">
  <p:cSld name="Contrast 2-line + Sub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5"/>
          <p:cNvSpPr txBox="1">
            <a:spLocks noGrp="1"/>
          </p:cNvSpPr>
          <p:nvPr>
            <p:ph type="subTitle" idx="1"/>
          </p:nvPr>
        </p:nvSpPr>
        <p:spPr>
          <a:xfrm>
            <a:off x="554736" y="955316"/>
            <a:ext cx="10764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45"/>
          <p:cNvSpPr txBox="1">
            <a:spLocks noGrp="1"/>
          </p:cNvSpPr>
          <p:nvPr>
            <p:ph type="title"/>
          </p:nvPr>
        </p:nvSpPr>
        <p:spPr>
          <a:xfrm>
            <a:off x="554736" y="192578"/>
            <a:ext cx="1076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5"/>
          <p:cNvSpPr txBox="1">
            <a:spLocks noGrp="1"/>
          </p:cNvSpPr>
          <p:nvPr>
            <p:ph type="body" idx="2"/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/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107" name="Google Shape;107;p45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6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106339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6"/>
          <p:cNvSpPr txBox="1">
            <a:spLocks noGrp="1"/>
          </p:cNvSpPr>
          <p:nvPr>
            <p:ph type="body" idx="1"/>
          </p:nvPr>
        </p:nvSpPr>
        <p:spPr>
          <a:xfrm>
            <a:off x="554736" y="2170800"/>
            <a:ext cx="2855729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​"/>
              <a:defRPr sz="14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111" name="Google Shape;111;p46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4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4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">
  <p:cSld name="1_Sec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1"/>
          <p:cNvSpPr/>
          <p:nvPr/>
        </p:nvSpPr>
        <p:spPr>
          <a:xfrm>
            <a:off x="0" y="0"/>
            <a:ext cx="12189605" cy="6863787"/>
          </a:xfrm>
          <a:prstGeom prst="rect">
            <a:avLst/>
          </a:prstGeom>
          <a:solidFill>
            <a:srgbClr val="0063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31" descr="A black background with many circles&#10;&#10;AI-generated content may be incorrect.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650999" y="-238539"/>
            <a:ext cx="13293765" cy="722623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/>
          <p:nvPr/>
        </p:nvSpPr>
        <p:spPr>
          <a:xfrm>
            <a:off x="-112734" y="-14364"/>
            <a:ext cx="5409235" cy="6872364"/>
          </a:xfrm>
          <a:prstGeom prst="rect">
            <a:avLst/>
          </a:prstGeom>
          <a:gradFill>
            <a:gsLst>
              <a:gs pos="0">
                <a:srgbClr val="006341">
                  <a:alpha val="0"/>
                </a:srgbClr>
              </a:gs>
              <a:gs pos="99000">
                <a:srgbClr val="006341"/>
              </a:gs>
              <a:gs pos="100000">
                <a:srgbClr val="00634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1"/>
          <p:cNvSpPr txBox="1">
            <a:spLocks noGrp="1"/>
          </p:cNvSpPr>
          <p:nvPr>
            <p:ph type="title"/>
          </p:nvPr>
        </p:nvSpPr>
        <p:spPr>
          <a:xfrm>
            <a:off x="554736" y="2751892"/>
            <a:ext cx="5038344" cy="1354217"/>
          </a:xfrm>
          <a:prstGeom prst="rect">
            <a:avLst/>
          </a:prstGeom>
          <a:solidFill>
            <a:srgbClr val="006241">
              <a:alpha val="50196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">
  <p:cSld name="2_Sec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/>
          <p:nvPr/>
        </p:nvSpPr>
        <p:spPr>
          <a:xfrm>
            <a:off x="0" y="0"/>
            <a:ext cx="12189605" cy="686378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32" descr="A black background with many circles&#10;&#10;AI-generated content may be incorrect.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37383" y="-122422"/>
            <a:ext cx="12854768" cy="698760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2"/>
          <p:cNvSpPr/>
          <p:nvPr/>
        </p:nvSpPr>
        <p:spPr>
          <a:xfrm>
            <a:off x="0" y="21352"/>
            <a:ext cx="5409235" cy="687236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554736" y="2751892"/>
            <a:ext cx="5038344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Arial"/>
              <a:buNone/>
              <a:defRPr sz="4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32" descr="A black and white sign with a sheep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5414" y="5653960"/>
            <a:ext cx="1966586" cy="983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>
            <a:spLocks noGrp="1"/>
          </p:cNvSpPr>
          <p:nvPr>
            <p:ph type="subTitle" idx="1"/>
          </p:nvPr>
        </p:nvSpPr>
        <p:spPr>
          <a:xfrm>
            <a:off x="554736" y="980054"/>
            <a:ext cx="1063396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Char char="​"/>
              <a:defRPr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106339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3"/>
          <p:cNvSpPr txBox="1"/>
          <p:nvPr/>
        </p:nvSpPr>
        <p:spPr>
          <a:xfrm>
            <a:off x="11519452" y="55659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3"/>
          <p:cNvSpPr txBox="1"/>
          <p:nvPr/>
        </p:nvSpPr>
        <p:spPr>
          <a:xfrm>
            <a:off x="11410122" y="47707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/2">
  <p:cSld name="1/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/>
          <p:nvPr/>
        </p:nvSpPr>
        <p:spPr>
          <a:xfrm>
            <a:off x="6092952" y="0"/>
            <a:ext cx="6099048" cy="6858000"/>
          </a:xfrm>
          <a:prstGeom prst="rect">
            <a:avLst/>
          </a:prstGeom>
          <a:solidFill>
            <a:srgbClr val="E1F7E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4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50657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ubTitle" idx="1"/>
          </p:nvPr>
        </p:nvSpPr>
        <p:spPr>
          <a:xfrm>
            <a:off x="554736" y="980054"/>
            <a:ext cx="506577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">
  <p:cSld name="Custom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5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/3">
  <p:cSld name="2/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69677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/>
          <p:nvPr/>
        </p:nvSpPr>
        <p:spPr>
          <a:xfrm>
            <a:off x="7830312" y="0"/>
            <a:ext cx="4361688" cy="6858000"/>
          </a:xfrm>
          <a:prstGeom prst="rect">
            <a:avLst/>
          </a:prstGeom>
          <a:solidFill>
            <a:srgbClr val="E1F7E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6"/>
          <p:cNvSpPr txBox="1">
            <a:spLocks noGrp="1"/>
          </p:cNvSpPr>
          <p:nvPr>
            <p:ph type="subTitle" idx="1"/>
          </p:nvPr>
        </p:nvSpPr>
        <p:spPr>
          <a:xfrm>
            <a:off x="554736" y="980054"/>
            <a:ext cx="696772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/4 ">
  <p:cSld name="3/4 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7"/>
          <p:cNvSpPr/>
          <p:nvPr/>
        </p:nvSpPr>
        <p:spPr>
          <a:xfrm>
            <a:off x="8781416" y="0"/>
            <a:ext cx="3410584" cy="6858000"/>
          </a:xfrm>
          <a:prstGeom prst="rect">
            <a:avLst/>
          </a:prstGeom>
          <a:solidFill>
            <a:srgbClr val="E1F7E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79187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subTitle" idx="1"/>
          </p:nvPr>
        </p:nvSpPr>
        <p:spPr>
          <a:xfrm>
            <a:off x="554736" y="980054"/>
            <a:ext cx="791870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-line">
  <p:cSld name="3-lin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8"/>
          <p:cNvGrpSpPr/>
          <p:nvPr/>
        </p:nvGrpSpPr>
        <p:grpSpPr>
          <a:xfrm>
            <a:off x="0" y="-6477"/>
            <a:ext cx="12192000" cy="1190582"/>
            <a:chOff x="0" y="-6477"/>
            <a:chExt cx="12192000" cy="1190582"/>
          </a:xfrm>
        </p:grpSpPr>
        <p:sp>
          <p:nvSpPr>
            <p:cNvPr id="68" name="Google Shape;68;p38"/>
            <p:cNvSpPr/>
            <p:nvPr/>
          </p:nvSpPr>
          <p:spPr>
            <a:xfrm>
              <a:off x="0" y="1113210"/>
              <a:ext cx="12192000" cy="708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38"/>
            <p:cNvSpPr/>
            <p:nvPr/>
          </p:nvSpPr>
          <p:spPr>
            <a:xfrm>
              <a:off x="0" y="0"/>
              <a:ext cx="12192000" cy="1145087"/>
            </a:xfrm>
            <a:prstGeom prst="rect">
              <a:avLst/>
            </a:prstGeom>
            <a:solidFill>
              <a:srgbClr val="013B28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" name="Google Shape;70;p38"/>
            <p:cNvPicPr preferRelativeResize="0"/>
            <p:nvPr/>
          </p:nvPicPr>
          <p:blipFill rotWithShape="1">
            <a:blip r:embed="rId2">
              <a:alphaModFix amt="5000"/>
            </a:blip>
            <a:srcRect/>
            <a:stretch/>
          </p:blipFill>
          <p:spPr>
            <a:xfrm>
              <a:off x="0" y="-6477"/>
              <a:ext cx="12192000" cy="11450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38"/>
          <p:cNvSpPr txBox="1">
            <a:spLocks noGrp="1"/>
          </p:cNvSpPr>
          <p:nvPr>
            <p:ph type="title"/>
          </p:nvPr>
        </p:nvSpPr>
        <p:spPr>
          <a:xfrm>
            <a:off x="554736" y="422062"/>
            <a:ext cx="106339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79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Char char="​"/>
              <a:defRPr sz="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/>
          <p:nvPr/>
        </p:nvSpPr>
        <p:spPr>
          <a:xfrm>
            <a:off x="554736" y="6498754"/>
            <a:ext cx="58562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9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9"/>
          <p:cNvGrpSpPr/>
          <p:nvPr/>
        </p:nvGrpSpPr>
        <p:grpSpPr>
          <a:xfrm>
            <a:off x="0" y="-6477"/>
            <a:ext cx="12192000" cy="940244"/>
            <a:chOff x="0" y="-6477"/>
            <a:chExt cx="12192000" cy="940244"/>
          </a:xfrm>
        </p:grpSpPr>
        <p:sp>
          <p:nvSpPr>
            <p:cNvPr id="11" name="Google Shape;11;p29"/>
            <p:cNvSpPr/>
            <p:nvPr/>
          </p:nvSpPr>
          <p:spPr>
            <a:xfrm>
              <a:off x="0" y="862872"/>
              <a:ext cx="12192000" cy="708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9"/>
            <p:cNvSpPr/>
            <p:nvPr/>
          </p:nvSpPr>
          <p:spPr>
            <a:xfrm>
              <a:off x="0" y="0"/>
              <a:ext cx="12192000" cy="890429"/>
            </a:xfrm>
            <a:prstGeom prst="rect">
              <a:avLst/>
            </a:prstGeom>
            <a:solidFill>
              <a:srgbClr val="013B28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13;p29"/>
            <p:cNvPicPr preferRelativeResize="0"/>
            <p:nvPr/>
          </p:nvPicPr>
          <p:blipFill rotWithShape="1">
            <a:blip r:embed="rId20">
              <a:alphaModFix amt="5000"/>
            </a:blip>
            <a:srcRect/>
            <a:stretch/>
          </p:blipFill>
          <p:spPr>
            <a:xfrm>
              <a:off x="0" y="-6477"/>
              <a:ext cx="12192000" cy="9033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1063396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body" idx="1"/>
          </p:nvPr>
        </p:nvSpPr>
        <p:spPr>
          <a:xfrm>
            <a:off x="554736" y="2170800"/>
            <a:ext cx="2855729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Char char="​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03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̶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Font typeface="Arial"/>
              <a:buChar char="▫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" name="Google Shape;16;p29" descr="A black and white sign with a sheep&#10;&#10;AI-generated content may be incorrect.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870296" y="120805"/>
            <a:ext cx="1268618" cy="6343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2" orient="horz" pos="3912">
          <p15:clr>
            <a:srgbClr val="5ACBF0"/>
          </p15:clr>
        </p15:guide>
        <p15:guide id="3" orient="horz" pos="1075">
          <p15:clr>
            <a:srgbClr val="F26B43"/>
          </p15:clr>
        </p15:guide>
        <p15:guide id="4" pos="7329">
          <p15:clr>
            <a:srgbClr val="F26B43"/>
          </p15:clr>
        </p15:guide>
        <p15:guide id="5" pos="345">
          <p15:clr>
            <a:srgbClr val="F26B43"/>
          </p15:clr>
        </p15:guide>
        <p15:guide id="6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"/>
          <p:cNvSpPr txBox="1">
            <a:spLocks noGrp="1"/>
          </p:cNvSpPr>
          <p:nvPr>
            <p:ph type="body" idx="1"/>
          </p:nvPr>
        </p:nvSpPr>
        <p:spPr>
          <a:xfrm>
            <a:off x="7364896" y="4920985"/>
            <a:ext cx="462481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-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​"/>
            </a:pPr>
            <a:r>
              <a:rPr lang="en-US"/>
              <a:t>3 November 2025</a:t>
            </a:r>
            <a:endParaRPr/>
          </a:p>
        </p:txBody>
      </p:sp>
      <p:sp>
        <p:nvSpPr>
          <p:cNvPr id="123" name="Google Shape;123;p1"/>
          <p:cNvSpPr txBox="1">
            <a:spLocks noGrp="1"/>
          </p:cNvSpPr>
          <p:nvPr>
            <p:ph type="subTitle" idx="2"/>
          </p:nvPr>
        </p:nvSpPr>
        <p:spPr>
          <a:xfrm>
            <a:off x="7364896" y="4421569"/>
            <a:ext cx="46248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-1270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​"/>
            </a:pPr>
            <a:r>
              <a:rPr lang="en-US"/>
              <a:t>Pitch Deck</a:t>
            </a:r>
            <a:endParaRPr/>
          </a:p>
        </p:txBody>
      </p:sp>
      <p:sp>
        <p:nvSpPr>
          <p:cNvPr id="124" name="Google Shape;124;p1"/>
          <p:cNvSpPr txBox="1">
            <a:spLocks noGrp="1"/>
          </p:cNvSpPr>
          <p:nvPr>
            <p:ph type="title"/>
          </p:nvPr>
        </p:nvSpPr>
        <p:spPr>
          <a:xfrm>
            <a:off x="7364896" y="2875713"/>
            <a:ext cx="462481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ANML FARM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864b83e2ee_0_448"/>
          <p:cNvSpPr txBox="1">
            <a:spLocks noGrp="1"/>
          </p:cNvSpPr>
          <p:nvPr>
            <p:ph type="title"/>
          </p:nvPr>
        </p:nvSpPr>
        <p:spPr>
          <a:xfrm>
            <a:off x="554038" y="322263"/>
            <a:ext cx="79200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We are following a standard approach for market readiness</a:t>
            </a:r>
            <a:endParaRPr/>
          </a:p>
        </p:txBody>
      </p:sp>
      <p:cxnSp>
        <p:nvCxnSpPr>
          <p:cNvPr id="443" name="Google Shape;443;g3864b83e2ee_0_448"/>
          <p:cNvCxnSpPr/>
          <p:nvPr/>
        </p:nvCxnSpPr>
        <p:spPr>
          <a:xfrm>
            <a:off x="2804795" y="2333466"/>
            <a:ext cx="5669400" cy="0"/>
          </a:xfrm>
          <a:prstGeom prst="straightConnector1">
            <a:avLst/>
          </a:prstGeom>
          <a:noFill/>
          <a:ln w="9525" cap="sq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444;g3864b83e2ee_0_448"/>
          <p:cNvCxnSpPr/>
          <p:nvPr/>
        </p:nvCxnSpPr>
        <p:spPr>
          <a:xfrm>
            <a:off x="2804795" y="3499636"/>
            <a:ext cx="5669400" cy="0"/>
          </a:xfrm>
          <a:prstGeom prst="straightConnector1">
            <a:avLst/>
          </a:prstGeom>
          <a:noFill/>
          <a:ln w="9525" cap="sq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445;g3864b83e2ee_0_448"/>
          <p:cNvCxnSpPr/>
          <p:nvPr/>
        </p:nvCxnSpPr>
        <p:spPr>
          <a:xfrm>
            <a:off x="2804795" y="4670572"/>
            <a:ext cx="5669400" cy="0"/>
          </a:xfrm>
          <a:prstGeom prst="straightConnector1">
            <a:avLst/>
          </a:prstGeom>
          <a:noFill/>
          <a:ln w="9525" cap="sq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" name="Google Shape;446;g3864b83e2ee_0_448"/>
          <p:cNvSpPr txBox="1"/>
          <p:nvPr/>
        </p:nvSpPr>
        <p:spPr>
          <a:xfrm>
            <a:off x="2804795" y="4736539"/>
            <a:ext cx="56694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395" marR="0" lvl="1" indent="-2267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Prepare employees and resources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Prepare content and marketing strategy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Invite farmers and media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Launch with a bang</a:t>
            </a:r>
            <a:endParaRPr/>
          </a:p>
        </p:txBody>
      </p:sp>
      <p:sp>
        <p:nvSpPr>
          <p:cNvPr id="447" name="Google Shape;447;g3864b83e2ee_0_448"/>
          <p:cNvSpPr/>
          <p:nvPr/>
        </p:nvSpPr>
        <p:spPr>
          <a:xfrm rot="5400000">
            <a:off x="864785" y="867623"/>
            <a:ext cx="1509000" cy="2130600"/>
          </a:xfrm>
          <a:prstGeom prst="homePlate">
            <a:avLst>
              <a:gd name="adj" fmla="val 256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3864b83e2ee_0_448"/>
          <p:cNvSpPr/>
          <p:nvPr/>
        </p:nvSpPr>
        <p:spPr>
          <a:xfrm rot="5400000">
            <a:off x="864787" y="2038025"/>
            <a:ext cx="1509000" cy="2130600"/>
          </a:xfrm>
          <a:prstGeom prst="chevron">
            <a:avLst>
              <a:gd name="adj" fmla="val 256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864b83e2ee_0_448"/>
          <p:cNvSpPr/>
          <p:nvPr/>
        </p:nvSpPr>
        <p:spPr>
          <a:xfrm rot="5400000">
            <a:off x="864787" y="3208424"/>
            <a:ext cx="1509000" cy="2130600"/>
          </a:xfrm>
          <a:prstGeom prst="chevron">
            <a:avLst>
              <a:gd name="adj" fmla="val 256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3864b83e2ee_0_448"/>
          <p:cNvSpPr/>
          <p:nvPr/>
        </p:nvSpPr>
        <p:spPr>
          <a:xfrm rot="5400000">
            <a:off x="864787" y="4378823"/>
            <a:ext cx="1509000" cy="2130600"/>
          </a:xfrm>
          <a:prstGeom prst="chevron">
            <a:avLst>
              <a:gd name="adj" fmla="val 256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3864b83e2ee_0_448"/>
          <p:cNvSpPr txBox="1"/>
          <p:nvPr/>
        </p:nvSpPr>
        <p:spPr>
          <a:xfrm>
            <a:off x="2804795" y="1256195"/>
            <a:ext cx="56694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395" marR="0" lvl="1" indent="-2267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Created the MVP product with in-field testing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Created the MLP website from feedback from MVP phase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Built to scale and ready for customers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864b83e2ee_0_448"/>
          <p:cNvSpPr txBox="1"/>
          <p:nvPr/>
        </p:nvSpPr>
        <p:spPr>
          <a:xfrm>
            <a:off x="2804795" y="2399877"/>
            <a:ext cx="56694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395" marR="0" lvl="1" indent="-2267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Carefully select early adopters</a:t>
            </a:r>
            <a:endParaRPr/>
          </a:p>
          <a:p>
            <a:pPr marL="442793" marR="0" lvl="2" indent="-21599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‒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Progressive technology mindset</a:t>
            </a:r>
            <a:endParaRPr/>
          </a:p>
          <a:p>
            <a:pPr marL="442793" marR="0" lvl="2" indent="-21599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‒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100+ animals</a:t>
            </a:r>
            <a:endParaRPr/>
          </a:p>
          <a:p>
            <a:pPr marL="442793" marR="0" lvl="2" indent="-21599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‒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Commitment to feedback</a:t>
            </a:r>
            <a:endParaRPr/>
          </a:p>
        </p:txBody>
      </p:sp>
      <p:sp>
        <p:nvSpPr>
          <p:cNvPr id="453" name="Google Shape;453;g3864b83e2ee_0_448"/>
          <p:cNvSpPr txBox="1"/>
          <p:nvPr/>
        </p:nvSpPr>
        <p:spPr>
          <a:xfrm>
            <a:off x="2804795" y="3645849"/>
            <a:ext cx="56694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395" marR="0" lvl="1" indent="-2267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Carefully select and approach ecosystem partner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custom services and integrations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agreements and SLA’s</a:t>
            </a:r>
            <a:endParaRPr/>
          </a:p>
          <a:p>
            <a:pPr marL="230395" marR="0" lvl="1" indent="-11503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Noto Sans Symbols"/>
              <a:buNone/>
            </a:pPr>
            <a:endParaRPr sz="16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864b83e2ee_0_448"/>
          <p:cNvSpPr txBox="1"/>
          <p:nvPr/>
        </p:nvSpPr>
        <p:spPr>
          <a:xfrm>
            <a:off x="1203278" y="2822468"/>
            <a:ext cx="1368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Early Bird Program</a:t>
            </a:r>
            <a:endParaRPr/>
          </a:p>
        </p:txBody>
      </p:sp>
      <p:sp>
        <p:nvSpPr>
          <p:cNvPr id="455" name="Google Shape;455;g3864b83e2ee_0_448"/>
          <p:cNvSpPr txBox="1"/>
          <p:nvPr/>
        </p:nvSpPr>
        <p:spPr>
          <a:xfrm>
            <a:off x="1203278" y="5308691"/>
            <a:ext cx="1368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 Launch</a:t>
            </a:r>
            <a:endParaRPr/>
          </a:p>
        </p:txBody>
      </p:sp>
      <p:sp>
        <p:nvSpPr>
          <p:cNvPr id="456" name="Google Shape;456;g3864b83e2ee_0_448"/>
          <p:cNvSpPr txBox="1"/>
          <p:nvPr/>
        </p:nvSpPr>
        <p:spPr>
          <a:xfrm>
            <a:off x="1203278" y="4138292"/>
            <a:ext cx="1368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Partnership Outreach</a:t>
            </a:r>
            <a:endParaRPr/>
          </a:p>
        </p:txBody>
      </p:sp>
      <p:sp>
        <p:nvSpPr>
          <p:cNvPr id="457" name="Google Shape;457;g3864b83e2ee_0_448"/>
          <p:cNvSpPr txBox="1"/>
          <p:nvPr/>
        </p:nvSpPr>
        <p:spPr>
          <a:xfrm>
            <a:off x="1203278" y="1704251"/>
            <a:ext cx="13689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Build For Success</a:t>
            </a:r>
            <a:endParaRPr/>
          </a:p>
        </p:txBody>
      </p:sp>
      <p:pic>
        <p:nvPicPr>
          <p:cNvPr id="458" name="Google Shape;458;g3864b83e2ee_0_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418" y="161100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864b83e2ee_0_4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418" y="287465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864b83e2ee_0_4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418" y="404504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864b83e2ee_0_4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418" y="521544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3864b83e2ee_0_448"/>
          <p:cNvSpPr txBox="1"/>
          <p:nvPr/>
        </p:nvSpPr>
        <p:spPr>
          <a:xfrm>
            <a:off x="9093201" y="1843616"/>
            <a:ext cx="25377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Considerations for a s</a:t>
            </a:r>
            <a:r>
              <a:rPr lang="en-US" sz="2000" b="1">
                <a:solidFill>
                  <a:schemeClr val="dk1"/>
                </a:solidFill>
              </a:rPr>
              <a:t>uccessful launch: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463" name="Google Shape;463;g3864b83e2ee_0_448"/>
          <p:cNvSpPr txBox="1"/>
          <p:nvPr/>
        </p:nvSpPr>
        <p:spPr>
          <a:xfrm>
            <a:off x="9093200" y="2822487"/>
            <a:ext cx="25377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Product readiness % performance</a:t>
            </a:r>
            <a:endParaRPr sz="160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Partnership agreements with integrations</a:t>
            </a:r>
            <a:endParaRPr sz="160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Strong portfolio of onboarded farmers</a:t>
            </a:r>
            <a:endParaRPr sz="160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Marketing and acquisition channels</a:t>
            </a:r>
            <a:endParaRPr sz="1600"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lang="en-US" sz="1600">
                <a:solidFill>
                  <a:schemeClr val="dk1"/>
                </a:solidFill>
              </a:rPr>
              <a:t>Operations and team readiness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64" name="Google Shape;464;g3864b83e2ee_0_4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93201" y="117842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64b83e2ee_0_517"/>
          <p:cNvSpPr/>
          <p:nvPr/>
        </p:nvSpPr>
        <p:spPr>
          <a:xfrm>
            <a:off x="1" y="0"/>
            <a:ext cx="12192000" cy="127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3864b83e2ee_0_517"/>
          <p:cNvSpPr txBox="1">
            <a:spLocks noGrp="1"/>
          </p:cNvSpPr>
          <p:nvPr>
            <p:ph type="title" idx="4294967295"/>
          </p:nvPr>
        </p:nvSpPr>
        <p:spPr>
          <a:xfrm>
            <a:off x="554734" y="187874"/>
            <a:ext cx="10517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ANML FARM has activated 5 Early Bird adopters since October to test and refine our solutions while we focus on building business partnerships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3" name="Google Shape;473;g3864b83e2ee_0_517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474" name="Google Shape;474;g3864b83e2ee_0_517"/>
          <p:cNvSpPr txBox="1"/>
          <p:nvPr/>
        </p:nvSpPr>
        <p:spPr>
          <a:xfrm>
            <a:off x="431460" y="1275606"/>
            <a:ext cx="506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>
                <a:solidFill>
                  <a:schemeClr val="dk1"/>
                </a:solidFill>
              </a:rPr>
              <a:t>Farmers and Partnerships in place</a:t>
            </a:r>
            <a:endParaRPr/>
          </a:p>
        </p:txBody>
      </p:sp>
      <p:cxnSp>
        <p:nvCxnSpPr>
          <p:cNvPr id="475" name="Google Shape;475;g3864b83e2ee_0_517"/>
          <p:cNvCxnSpPr/>
          <p:nvPr/>
        </p:nvCxnSpPr>
        <p:spPr>
          <a:xfrm>
            <a:off x="451030" y="1662172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6" name="Google Shape;476;g3864b83e2ee_0_517"/>
          <p:cNvSpPr txBox="1"/>
          <p:nvPr/>
        </p:nvSpPr>
        <p:spPr>
          <a:xfrm>
            <a:off x="6935190" y="13300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3864b83e2ee_0_5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003" y="1912000"/>
            <a:ext cx="2590650" cy="34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3864b83e2ee_0_517"/>
          <p:cNvSpPr txBox="1"/>
          <p:nvPr/>
        </p:nvSpPr>
        <p:spPr>
          <a:xfrm>
            <a:off x="897925" y="5602150"/>
            <a:ext cx="25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>
                <a:solidFill>
                  <a:schemeClr val="dk1"/>
                </a:solidFill>
              </a:rPr>
              <a:t>Perdekop</a:t>
            </a:r>
            <a:br>
              <a:rPr lang="en-US" sz="2000" b="1">
                <a:solidFill>
                  <a:schemeClr val="dk1"/>
                </a:solidFill>
              </a:rPr>
            </a:br>
            <a:r>
              <a:rPr lang="en-US" sz="2000" b="1">
                <a:solidFill>
                  <a:schemeClr val="dk1"/>
                </a:solidFill>
              </a:rPr>
              <a:t>Potchefstroom</a:t>
            </a:r>
            <a:endParaRPr/>
          </a:p>
        </p:txBody>
      </p:sp>
      <p:pic>
        <p:nvPicPr>
          <p:cNvPr id="479" name="Google Shape;479;g3864b83e2ee_0_5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7400" y="1912000"/>
            <a:ext cx="2590798" cy="345438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3864b83e2ee_0_517"/>
          <p:cNvSpPr txBox="1"/>
          <p:nvPr/>
        </p:nvSpPr>
        <p:spPr>
          <a:xfrm>
            <a:off x="4897400" y="5682550"/>
            <a:ext cx="25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>
                <a:solidFill>
                  <a:schemeClr val="dk1"/>
                </a:solidFill>
              </a:rPr>
              <a:t>Growing Eden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</a:pPr>
            <a:r>
              <a:rPr lang="en-US" sz="2000" b="1">
                <a:solidFill>
                  <a:schemeClr val="dk1"/>
                </a:solidFill>
              </a:rPr>
              <a:t>Rayton</a:t>
            </a:r>
            <a:endParaRPr sz="2000" b="1">
              <a:solidFill>
                <a:schemeClr val="dk1"/>
              </a:solidFill>
            </a:endParaRPr>
          </a:p>
        </p:txBody>
      </p:sp>
      <p:sp>
        <p:nvSpPr>
          <p:cNvPr id="481" name="Google Shape;481;g3864b83e2ee_0_517"/>
          <p:cNvSpPr txBox="1"/>
          <p:nvPr/>
        </p:nvSpPr>
        <p:spPr>
          <a:xfrm>
            <a:off x="8809950" y="5682550"/>
            <a:ext cx="25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>
                <a:solidFill>
                  <a:schemeClr val="dk1"/>
                </a:solidFill>
              </a:rPr>
              <a:t>Denico</a:t>
            </a:r>
            <a:endParaRPr sz="2000" b="1">
              <a:solidFill>
                <a:schemeClr val="dk1"/>
              </a:solidFill>
            </a:endParaRPr>
          </a:p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</a:pPr>
            <a:r>
              <a:rPr lang="en-US" sz="2000" b="1">
                <a:solidFill>
                  <a:schemeClr val="dk1"/>
                </a:solidFill>
              </a:rPr>
              <a:t>Petronella</a:t>
            </a:r>
            <a:endParaRPr sz="2000" b="1">
              <a:solidFill>
                <a:schemeClr val="dk1"/>
              </a:solidFill>
            </a:endParaRPr>
          </a:p>
        </p:txBody>
      </p:sp>
      <p:pic>
        <p:nvPicPr>
          <p:cNvPr id="482" name="Google Shape;482;g3864b83e2ee_0_5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96875" y="1912000"/>
            <a:ext cx="2198875" cy="34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3864b83e2ee_0_517"/>
          <p:cNvSpPr txBox="1"/>
          <p:nvPr/>
        </p:nvSpPr>
        <p:spPr>
          <a:xfrm>
            <a:off x="451621" y="916550"/>
            <a:ext cx="7146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​"/>
            </a:pPr>
            <a:r>
              <a:rPr lang="en-US" sz="1200"/>
              <a:t>Customer Acquisition Cost: R2500 - Lifetime Value: R36000 - CAC:LTV @ 14.4:1 (above 3:1 average)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864b83e2ee_0_482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1063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None/>
            </a:pPr>
            <a:r>
              <a:rPr lang="en-US"/>
              <a:t>We have a clear roadmap to utilize AI to add significant value to the farmer </a:t>
            </a:r>
            <a:endParaRPr/>
          </a:p>
        </p:txBody>
      </p:sp>
      <p:sp>
        <p:nvSpPr>
          <p:cNvPr id="490" name="Google Shape;490;g3864b83e2ee_0_482"/>
          <p:cNvSpPr/>
          <p:nvPr/>
        </p:nvSpPr>
        <p:spPr>
          <a:xfrm>
            <a:off x="337498" y="1220035"/>
            <a:ext cx="5065800" cy="489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7626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 Sans"/>
              <a:buNone/>
            </a:pPr>
            <a:r>
              <a:rPr lang="en-US" sz="1600" b="1">
                <a:solidFill>
                  <a:schemeClr val="dk2"/>
                </a:solidFill>
              </a:rPr>
              <a:t>Q1 2026: Predictive Pricing Intelligence</a:t>
            </a:r>
            <a:endParaRPr/>
          </a:p>
        </p:txBody>
      </p:sp>
      <p:sp>
        <p:nvSpPr>
          <p:cNvPr id="491" name="Google Shape;491;g3864b83e2ee_0_482"/>
          <p:cNvSpPr txBox="1"/>
          <p:nvPr/>
        </p:nvSpPr>
        <p:spPr>
          <a:xfrm>
            <a:off x="337500" y="1776257"/>
            <a:ext cx="54855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Data Source: </a:t>
            </a:r>
            <a:r>
              <a:rPr lang="en-US">
                <a:solidFill>
                  <a:schemeClr val="dk1"/>
                </a:solidFill>
              </a:rPr>
              <a:t>Market price feeds (Digikraal, BKB, local markets)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AI: </a:t>
            </a:r>
            <a:r>
              <a:rPr lang="en-US">
                <a:solidFill>
                  <a:schemeClr val="dk1"/>
                </a:solidFill>
              </a:rPr>
              <a:t>Time-series forecasting → predict optimal selling price/timing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Impact: </a:t>
            </a:r>
            <a:r>
              <a:rPr lang="en-US">
                <a:solidFill>
                  <a:schemeClr val="dk1"/>
                </a:solidFill>
              </a:rPr>
              <a:t>Farmers maximize revenue; could improve profit by 5-10%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Revenue: </a:t>
            </a:r>
            <a:r>
              <a:rPr lang="en-US">
                <a:solidFill>
                  <a:schemeClr val="dk1"/>
                </a:solidFill>
              </a:rPr>
              <a:t>R200/month premium feature or transaction fee on marketplace sales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Market Need: </a:t>
            </a:r>
            <a:r>
              <a:rPr lang="en-US">
                <a:solidFill>
                  <a:schemeClr val="dk1"/>
                </a:solidFill>
              </a:rPr>
              <a:t>Farmers currently sell at market lows; AI timing could add R50-100K+ annually per farm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g3864b83e2ee_0_482"/>
          <p:cNvSpPr/>
          <p:nvPr/>
        </p:nvSpPr>
        <p:spPr>
          <a:xfrm>
            <a:off x="6234544" y="1220035"/>
            <a:ext cx="5619900" cy="489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7626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 Sans"/>
              <a:buNone/>
            </a:pPr>
            <a:r>
              <a:rPr lang="en-US" sz="1600" b="1">
                <a:solidFill>
                  <a:schemeClr val="dk2"/>
                </a:solidFill>
              </a:rPr>
              <a:t>Q2 2026: Grazing Optimization Assistant</a:t>
            </a:r>
            <a:endParaRPr/>
          </a:p>
        </p:txBody>
      </p:sp>
      <p:sp>
        <p:nvSpPr>
          <p:cNvPr id="493" name="Google Shape;493;g3864b83e2ee_0_482"/>
          <p:cNvSpPr txBox="1"/>
          <p:nvPr/>
        </p:nvSpPr>
        <p:spPr>
          <a:xfrm>
            <a:off x="6303358" y="1776262"/>
            <a:ext cx="58887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Data Source: </a:t>
            </a:r>
            <a:r>
              <a:rPr lang="en-US">
                <a:solidFill>
                  <a:schemeClr val="dk1"/>
                </a:solidFill>
              </a:rPr>
              <a:t>Weather + GPS boundaries + historical grazing patterns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AI: </a:t>
            </a:r>
            <a:r>
              <a:rPr lang="en-US">
                <a:solidFill>
                  <a:schemeClr val="dk1"/>
                </a:solidFill>
              </a:rPr>
              <a:t>Generate grazing rotation plans + paddock rest recommendations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Impact: </a:t>
            </a:r>
            <a:r>
              <a:rPr lang="en-US">
                <a:solidFill>
                  <a:schemeClr val="dk1"/>
                </a:solidFill>
              </a:rPr>
              <a:t>Optimize feed efficiency; reduce overgrazing damage; improve animal weight gains by 8-12%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Revenue: </a:t>
            </a:r>
            <a:r>
              <a:rPr lang="en-US">
                <a:solidFill>
                  <a:schemeClr val="dk1"/>
                </a:solidFill>
              </a:rPr>
              <a:t>R300/month for large farms; revenue from feed companies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Climate Impact: </a:t>
            </a:r>
            <a:r>
              <a:rPr lang="en-US">
                <a:solidFill>
                  <a:schemeClr val="dk1"/>
                </a:solidFill>
              </a:rPr>
              <a:t>Lower emissions per kg meat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4" name="Google Shape;494;g3864b83e2ee_0_482"/>
          <p:cNvSpPr/>
          <p:nvPr/>
        </p:nvSpPr>
        <p:spPr>
          <a:xfrm>
            <a:off x="337498" y="3859489"/>
            <a:ext cx="5065800" cy="489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7626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 Sans"/>
              <a:buNone/>
            </a:pPr>
            <a:r>
              <a:rPr lang="en-US" sz="1600" b="1">
                <a:solidFill>
                  <a:schemeClr val="dk2"/>
                </a:solidFill>
              </a:rPr>
              <a:t>Q3 2026: Insurance Claims Processing (Custom for Insurance Partners)</a:t>
            </a:r>
            <a:endParaRPr/>
          </a:p>
        </p:txBody>
      </p:sp>
      <p:sp>
        <p:nvSpPr>
          <p:cNvPr id="495" name="Google Shape;495;g3864b83e2ee_0_482"/>
          <p:cNvSpPr txBox="1"/>
          <p:nvPr/>
        </p:nvSpPr>
        <p:spPr>
          <a:xfrm>
            <a:off x="337500" y="4415718"/>
            <a:ext cx="54855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Data Source: </a:t>
            </a:r>
            <a:r>
              <a:rPr lang="en-US">
                <a:solidFill>
                  <a:schemeClr val="dk1"/>
                </a:solidFill>
              </a:rPr>
              <a:t>GPS location at time of theft + health history + farmer reported incident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AI: </a:t>
            </a:r>
            <a:r>
              <a:rPr lang="en-US">
                <a:solidFill>
                  <a:schemeClr val="dk1"/>
                </a:solidFill>
              </a:rPr>
              <a:t>Analyze claim legitimacy + automate approval for clear cases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Impact: </a:t>
            </a:r>
            <a:r>
              <a:rPr lang="en-US">
                <a:solidFill>
                  <a:schemeClr val="dk1"/>
                </a:solidFill>
              </a:rPr>
              <a:t>Reduce insurance claim processing time from 14 days to 1-2 days; reduce fraud by 20%+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Revenue: </a:t>
            </a:r>
            <a:r>
              <a:rPr lang="en-US">
                <a:solidFill>
                  <a:schemeClr val="dk1"/>
                </a:solidFill>
              </a:rPr>
              <a:t>R5-10M+ annually from insurance partner integration fees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6" name="Google Shape;496;g3864b83e2ee_0_482"/>
          <p:cNvSpPr/>
          <p:nvPr/>
        </p:nvSpPr>
        <p:spPr>
          <a:xfrm>
            <a:off x="6268944" y="3859503"/>
            <a:ext cx="5619900" cy="489300"/>
          </a:xfrm>
          <a:prstGeom prst="roundRect">
            <a:avLst>
              <a:gd name="adj" fmla="val 16667"/>
            </a:avLst>
          </a:prstGeom>
          <a:solidFill>
            <a:srgbClr val="013B2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57626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attrocento Sans"/>
              <a:buNone/>
            </a:pPr>
            <a:r>
              <a:rPr lang="en-US" sz="1600" b="1">
                <a:solidFill>
                  <a:schemeClr val="dk2"/>
                </a:solidFill>
              </a:rPr>
              <a:t>Q4 2025: Automated Compliance Reporting</a:t>
            </a:r>
            <a:endParaRPr/>
          </a:p>
        </p:txBody>
      </p:sp>
      <p:sp>
        <p:nvSpPr>
          <p:cNvPr id="497" name="Google Shape;497;g3864b83e2ee_0_482"/>
          <p:cNvSpPr txBox="1"/>
          <p:nvPr/>
        </p:nvSpPr>
        <p:spPr>
          <a:xfrm>
            <a:off x="6337750" y="4415718"/>
            <a:ext cx="57177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en-US" b="1">
                <a:solidFill>
                  <a:schemeClr val="dk1"/>
                </a:solidFill>
              </a:rPr>
              <a:t>Data Source: </a:t>
            </a:r>
            <a:r>
              <a:rPr lang="en-US">
                <a:solidFill>
                  <a:schemeClr val="dk1"/>
                </a:solidFill>
              </a:rPr>
              <a:t>CCMA templates + employment records + transaction history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en-US" b="1">
                <a:solidFill>
                  <a:schemeClr val="dk1"/>
                </a:solidFill>
              </a:rPr>
              <a:t>AI: </a:t>
            </a:r>
            <a:r>
              <a:rPr lang="en-US">
                <a:solidFill>
                  <a:schemeClr val="dk1"/>
                </a:solidFill>
              </a:rPr>
              <a:t>Auto-generate audit reports for farm inspections (SABS, health dept)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en-US" b="1">
                <a:solidFill>
                  <a:schemeClr val="dk1"/>
                </a:solidFill>
              </a:rPr>
              <a:t>Impact: </a:t>
            </a:r>
            <a:r>
              <a:rPr lang="en-US">
                <a:solidFill>
                  <a:schemeClr val="dk1"/>
                </a:solidFill>
              </a:rPr>
              <a:t>Reduce compliance preparation time from 40 hours to 2 hours; eliminate audit penalties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en-US" b="1">
                <a:solidFill>
                  <a:schemeClr val="dk1"/>
                </a:solidFill>
              </a:rPr>
              <a:t>Revenue: </a:t>
            </a:r>
            <a:r>
              <a:rPr lang="en-US">
                <a:solidFill>
                  <a:schemeClr val="dk1"/>
                </a:solidFill>
              </a:rPr>
              <a:t>R500/month compliance suite premium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r>
              <a:rPr lang="en-US" b="1">
                <a:solidFill>
                  <a:schemeClr val="dk1"/>
                </a:solidFill>
              </a:rPr>
              <a:t>Market Need: </a:t>
            </a:r>
            <a:r>
              <a:rPr lang="en-US">
                <a:solidFill>
                  <a:schemeClr val="dk1"/>
                </a:solidFill>
              </a:rPr>
              <a:t>Farms spend 40+ hours/year on compliance documentation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"/>
          <p:cNvSpPr txBox="1">
            <a:spLocks noGrp="1"/>
          </p:cNvSpPr>
          <p:nvPr>
            <p:ph type="title"/>
          </p:nvPr>
        </p:nvSpPr>
        <p:spPr>
          <a:xfrm>
            <a:off x="310375" y="204275"/>
            <a:ext cx="11956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Arial"/>
              <a:buNone/>
            </a:pPr>
            <a:r>
              <a:rPr lang="en-US"/>
              <a:t>Invest in ANML FARM and the Future Today</a:t>
            </a:r>
            <a:endParaRPr/>
          </a:p>
        </p:txBody>
      </p:sp>
      <p:sp>
        <p:nvSpPr>
          <p:cNvPr id="503" name="Google Shape;503;p24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504" name="Google Shape;504;p24"/>
          <p:cNvSpPr txBox="1"/>
          <p:nvPr/>
        </p:nvSpPr>
        <p:spPr>
          <a:xfrm>
            <a:off x="310375" y="1204325"/>
            <a:ext cx="3000000" cy="48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Why We Deserve Capital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1. Proven Traction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4 years platform development (de-risks technology)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50 early adopters generating real usage data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90%+ farmer satisfaction score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142% average farmer ROI (economically proven)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Platform achieving 99%+ uptime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2. Massive Market with Low Penetration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USD 65B+ addressable market (precision livestock + marketplace)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&lt;2% technology penetration in South Africa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14M cattle with only 15-25% tech adoption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119% African meat demand growth by 2030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5" name="Google Shape;505;p24"/>
          <p:cNvSpPr txBox="1"/>
          <p:nvPr/>
        </p:nvSpPr>
        <p:spPr>
          <a:xfrm>
            <a:off x="3516990" y="1229156"/>
            <a:ext cx="3000000" cy="55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3. Defensible Competitive Position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First-mover advantage in integrated platform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Data moat (largest livestock database)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Network effects (partnerships + ecosystem)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5-year farmer relationship advantage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Switching costs increase with each farmer's investment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4. Clear Path to Profitability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Break-even at 200 farmers (achievable Q1 2026)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14.4:1 LTV:CAC ratio (top tier SaaS)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75% gross margins (software business model)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Multiple revenue streams (not dependent on single source)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-US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✓ Conservative financial projections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6" name="Google Shape;506;p24" title="qr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8099" y="2133199"/>
            <a:ext cx="2943750" cy="29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10266026" y="1076125"/>
            <a:ext cx="228600" cy="93900"/>
          </a:xfrm>
          <a:prstGeom prst="rect">
            <a:avLst/>
          </a:prstGeom>
          <a:solidFill>
            <a:srgbClr val="CCFFE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"/>
          <p:cNvSpPr txBox="1">
            <a:spLocks noGrp="1"/>
          </p:cNvSpPr>
          <p:nvPr>
            <p:ph type="subTitle" idx="1"/>
          </p:nvPr>
        </p:nvSpPr>
        <p:spPr>
          <a:xfrm>
            <a:off x="554674" y="923729"/>
            <a:ext cx="10634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400"/>
              <a:t>Problem Statement</a:t>
            </a:r>
            <a:endParaRPr sz="1400"/>
          </a:p>
        </p:txBody>
      </p:sp>
      <p:sp>
        <p:nvSpPr>
          <p:cNvPr id="131" name="Google Shape;131;p4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38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554686" y="165192"/>
            <a:ext cx="106341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None/>
            </a:pPr>
            <a:r>
              <a:rPr lang="en-US"/>
              <a:t>ANML FARM seeks to aid African farmers in crisis by providing accessible technology, services, and products that increase productivity, profit and safety</a:t>
            </a:r>
            <a:endParaRPr/>
          </a:p>
        </p:txBody>
      </p:sp>
      <p:sp>
        <p:nvSpPr>
          <p:cNvPr id="133" name="Google Shape;133;p4"/>
          <p:cNvSpPr txBox="1"/>
          <p:nvPr/>
        </p:nvSpPr>
        <p:spPr>
          <a:xfrm>
            <a:off x="11483163" y="5209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11323674" y="48909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368600" y="1125391"/>
            <a:ext cx="11214000" cy="412800"/>
          </a:xfrm>
          <a:prstGeom prst="roundRect">
            <a:avLst>
              <a:gd name="adj" fmla="val 50000"/>
            </a:avLst>
          </a:prstGeom>
          <a:solidFill>
            <a:srgbClr val="013B28"/>
          </a:solidFill>
          <a:ln>
            <a:noFill/>
          </a:ln>
        </p:spPr>
        <p:txBody>
          <a:bodyPr spcFirstLastPara="1" wrap="square" lIns="48500" tIns="48500" rIns="48500" bIns="48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54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 amt="5000"/>
          </a:blip>
          <a:srcRect l="8739" r="8739"/>
          <a:stretch/>
        </p:blipFill>
        <p:spPr>
          <a:xfrm>
            <a:off x="368600" y="1125391"/>
            <a:ext cx="11214000" cy="412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137" name="Google Shape;137;p4"/>
          <p:cNvSpPr txBox="1"/>
          <p:nvPr/>
        </p:nvSpPr>
        <p:spPr>
          <a:xfrm>
            <a:off x="801867" y="1185407"/>
            <a:ext cx="16662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-109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Quattrocento Sans"/>
              <a:buChar char="​"/>
            </a:pPr>
            <a:r>
              <a:rPr lang="en-US" sz="1718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r>
              <a:rPr lang="en-US" sz="1336"/>
              <a:t> </a:t>
            </a:r>
            <a:r>
              <a:rPr lang="en-US" sz="152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Johannes</a:t>
            </a:r>
            <a:endParaRPr sz="1336"/>
          </a:p>
        </p:txBody>
      </p:sp>
      <p:sp>
        <p:nvSpPr>
          <p:cNvPr id="138" name="Google Shape;138;p4"/>
          <p:cNvSpPr txBox="1"/>
          <p:nvPr/>
        </p:nvSpPr>
        <p:spPr>
          <a:xfrm>
            <a:off x="3250013" y="1185407"/>
            <a:ext cx="55143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-109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Quattrocento Sans"/>
              <a:buChar char="​"/>
            </a:pPr>
            <a:r>
              <a:rPr lang="en-US" sz="1718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Farm</a:t>
            </a:r>
            <a:r>
              <a:rPr lang="en-US" sz="1336"/>
              <a:t>: </a:t>
            </a:r>
            <a:r>
              <a:rPr lang="en-US" sz="152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 cattle @ 500ha</a:t>
            </a:r>
            <a:endParaRPr sz="1336"/>
          </a:p>
        </p:txBody>
      </p:sp>
      <p:sp>
        <p:nvSpPr>
          <p:cNvPr id="139" name="Google Shape;139;p4"/>
          <p:cNvSpPr txBox="1"/>
          <p:nvPr/>
        </p:nvSpPr>
        <p:spPr>
          <a:xfrm>
            <a:off x="9345104" y="1185400"/>
            <a:ext cx="22263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-109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Quattrocento Sans"/>
              <a:buChar char="​"/>
            </a:pPr>
            <a:r>
              <a:rPr lang="en-US" sz="1718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Revenue</a:t>
            </a:r>
            <a:r>
              <a:rPr lang="en-US" sz="1336"/>
              <a:t>: </a:t>
            </a:r>
            <a:r>
              <a:rPr lang="en-US" sz="152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R800kpa</a:t>
            </a:r>
            <a:endParaRPr sz="1336"/>
          </a:p>
        </p:txBody>
      </p:sp>
      <p:cxnSp>
        <p:nvCxnSpPr>
          <p:cNvPr id="140" name="Google Shape;140;p4"/>
          <p:cNvCxnSpPr/>
          <p:nvPr/>
        </p:nvCxnSpPr>
        <p:spPr>
          <a:xfrm>
            <a:off x="2546285" y="1190814"/>
            <a:ext cx="0" cy="282000"/>
          </a:xfrm>
          <a:prstGeom prst="straightConnector1">
            <a:avLst/>
          </a:prstGeom>
          <a:noFill/>
          <a:ln w="9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4"/>
          <p:cNvCxnSpPr/>
          <p:nvPr/>
        </p:nvCxnSpPr>
        <p:spPr>
          <a:xfrm>
            <a:off x="9155158" y="1190814"/>
            <a:ext cx="0" cy="282000"/>
          </a:xfrm>
          <a:prstGeom prst="straightConnector1">
            <a:avLst/>
          </a:prstGeom>
          <a:noFill/>
          <a:ln w="9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" name="Google Shape;142;p4"/>
          <p:cNvSpPr txBox="1"/>
          <p:nvPr/>
        </p:nvSpPr>
        <p:spPr>
          <a:xfrm>
            <a:off x="2310155" y="1683674"/>
            <a:ext cx="2850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Goals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reduce cost and increase revenue while keeping his family and animals safe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5635420" y="1685867"/>
            <a:ext cx="75717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/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4920" y="1685868"/>
            <a:ext cx="384521" cy="38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3183" y="1685867"/>
            <a:ext cx="384521" cy="384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4"/>
          <p:cNvGrpSpPr/>
          <p:nvPr/>
        </p:nvGrpSpPr>
        <p:grpSpPr>
          <a:xfrm>
            <a:off x="717573" y="1790688"/>
            <a:ext cx="1002119" cy="2457577"/>
            <a:chOff x="554742" y="1451656"/>
            <a:chExt cx="1886875" cy="4627333"/>
          </a:xfrm>
        </p:grpSpPr>
        <p:sp>
          <p:nvSpPr>
            <p:cNvPr id="147" name="Google Shape;147;p4"/>
            <p:cNvSpPr/>
            <p:nvPr/>
          </p:nvSpPr>
          <p:spPr>
            <a:xfrm flipH="1">
              <a:off x="1056471" y="5855590"/>
              <a:ext cx="340674" cy="223399"/>
            </a:xfrm>
            <a:custGeom>
              <a:avLst/>
              <a:gdLst/>
              <a:ahLst/>
              <a:cxnLst/>
              <a:rect l="l" t="t" r="r" b="b"/>
              <a:pathLst>
                <a:path w="340674" h="223399" extrusionOk="0">
                  <a:moveTo>
                    <a:pt x="140156" y="76988"/>
                  </a:moveTo>
                  <a:cubicBezTo>
                    <a:pt x="152150" y="61903"/>
                    <a:pt x="157496" y="1317"/>
                    <a:pt x="157496" y="1317"/>
                  </a:cubicBezTo>
                  <a:cubicBezTo>
                    <a:pt x="157496" y="1317"/>
                    <a:pt x="287828" y="4250"/>
                    <a:pt x="318316" y="31574"/>
                  </a:cubicBezTo>
                  <a:cubicBezTo>
                    <a:pt x="325541" y="86987"/>
                    <a:pt x="358484" y="224716"/>
                    <a:pt x="322939" y="224716"/>
                  </a:cubicBezTo>
                  <a:lnTo>
                    <a:pt x="3900" y="224716"/>
                  </a:lnTo>
                  <a:cubicBezTo>
                    <a:pt x="-2314" y="224716"/>
                    <a:pt x="-13729" y="167310"/>
                    <a:pt x="40889" y="135074"/>
                  </a:cubicBezTo>
                  <a:cubicBezTo>
                    <a:pt x="114869" y="91293"/>
                    <a:pt x="119205" y="103415"/>
                    <a:pt x="140156" y="76988"/>
                  </a:cubicBezTo>
                  <a:close/>
                </a:path>
              </a:pathLst>
            </a:custGeom>
            <a:solidFill>
              <a:schemeClr val="lt1"/>
            </a:solidFill>
            <a:ln w="5050" cap="flat" cmpd="sng">
              <a:solidFill>
                <a:srgbClr val="4D4D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flipH="1">
              <a:off x="2038311" y="5855590"/>
              <a:ext cx="403306" cy="223399"/>
            </a:xfrm>
            <a:custGeom>
              <a:avLst/>
              <a:gdLst/>
              <a:ahLst/>
              <a:cxnLst/>
              <a:rect l="l" t="t" r="r" b="b"/>
              <a:pathLst>
                <a:path w="403306" h="223399" extrusionOk="0">
                  <a:moveTo>
                    <a:pt x="202754" y="76988"/>
                  </a:moveTo>
                  <a:cubicBezTo>
                    <a:pt x="214746" y="61903"/>
                    <a:pt x="220092" y="1317"/>
                    <a:pt x="220092" y="1317"/>
                  </a:cubicBezTo>
                  <a:cubicBezTo>
                    <a:pt x="220092" y="1317"/>
                    <a:pt x="367763" y="6923"/>
                    <a:pt x="398251" y="34247"/>
                  </a:cubicBezTo>
                  <a:cubicBezTo>
                    <a:pt x="383369" y="75355"/>
                    <a:pt x="421226" y="224716"/>
                    <a:pt x="385680" y="224716"/>
                  </a:cubicBezTo>
                  <a:lnTo>
                    <a:pt x="3498" y="224716"/>
                  </a:lnTo>
                  <a:cubicBezTo>
                    <a:pt x="-2571" y="224716"/>
                    <a:pt x="-14130" y="167310"/>
                    <a:pt x="40489" y="135074"/>
                  </a:cubicBezTo>
                  <a:cubicBezTo>
                    <a:pt x="114614" y="91293"/>
                    <a:pt x="181801" y="103415"/>
                    <a:pt x="202754" y="76988"/>
                  </a:cubicBezTo>
                  <a:close/>
                </a:path>
              </a:pathLst>
            </a:custGeom>
            <a:solidFill>
              <a:schemeClr val="lt1"/>
            </a:solidFill>
            <a:ln w="5050" cap="flat" cmpd="sng">
              <a:solidFill>
                <a:srgbClr val="4D4D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flipH="1">
              <a:off x="694396" y="3362847"/>
              <a:ext cx="782860" cy="2561450"/>
            </a:xfrm>
            <a:custGeom>
              <a:avLst/>
              <a:gdLst/>
              <a:ahLst/>
              <a:cxnLst/>
              <a:rect l="l" t="t" r="r" b="b"/>
              <a:pathLst>
                <a:path w="782860" h="2561450" extrusionOk="0">
                  <a:moveTo>
                    <a:pt x="433440" y="2544495"/>
                  </a:moveTo>
                  <a:cubicBezTo>
                    <a:pt x="431417" y="2558582"/>
                    <a:pt x="217859" y="2564882"/>
                    <a:pt x="217280" y="2561371"/>
                  </a:cubicBezTo>
                  <a:cubicBezTo>
                    <a:pt x="191994" y="2407010"/>
                    <a:pt x="2565" y="257614"/>
                    <a:pt x="-1482" y="110073"/>
                  </a:cubicBezTo>
                  <a:cubicBezTo>
                    <a:pt x="359460" y="-273872"/>
                    <a:pt x="729652" y="476000"/>
                    <a:pt x="781378" y="501387"/>
                  </a:cubicBezTo>
                  <a:cubicBezTo>
                    <a:pt x="781956" y="524578"/>
                    <a:pt x="437053" y="2520624"/>
                    <a:pt x="433440" y="2544495"/>
                  </a:cubicBezTo>
                  <a:close/>
                </a:path>
              </a:pathLst>
            </a:custGeom>
            <a:solidFill>
              <a:srgbClr val="B0A1D1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flipH="1">
              <a:off x="1011991" y="3481103"/>
              <a:ext cx="1247692" cy="2443193"/>
            </a:xfrm>
            <a:custGeom>
              <a:avLst/>
              <a:gdLst/>
              <a:ahLst/>
              <a:cxnLst/>
              <a:rect l="l" t="t" r="r" b="b"/>
              <a:pathLst>
                <a:path w="1247692" h="2443193" extrusionOk="0">
                  <a:moveTo>
                    <a:pt x="239060" y="2444089"/>
                  </a:moveTo>
                  <a:lnTo>
                    <a:pt x="-1665" y="2396247"/>
                  </a:lnTo>
                  <a:cubicBezTo>
                    <a:pt x="-1665" y="2396247"/>
                    <a:pt x="445685" y="199617"/>
                    <a:pt x="445685" y="98270"/>
                  </a:cubicBezTo>
                  <a:cubicBezTo>
                    <a:pt x="445685" y="-86074"/>
                    <a:pt x="1194299" y="43261"/>
                    <a:pt x="1246027" y="68649"/>
                  </a:cubicBezTo>
                  <a:cubicBezTo>
                    <a:pt x="1246316" y="79572"/>
                    <a:pt x="239060" y="2444089"/>
                    <a:pt x="239060" y="2444089"/>
                  </a:cubicBezTo>
                  <a:close/>
                </a:path>
              </a:pathLst>
            </a:custGeom>
            <a:solidFill>
              <a:srgbClr val="B0A1D1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flipH="1">
              <a:off x="1757300" y="3983832"/>
              <a:ext cx="464382" cy="1873796"/>
            </a:xfrm>
            <a:custGeom>
              <a:avLst/>
              <a:gdLst/>
              <a:ahLst/>
              <a:cxnLst/>
              <a:rect l="l" t="t" r="r" b="b"/>
              <a:pathLst>
                <a:path w="464382" h="1873796" extrusionOk="0">
                  <a:moveTo>
                    <a:pt x="462471" y="6160"/>
                  </a:moveTo>
                  <a:lnTo>
                    <a:pt x="2263" y="1873232"/>
                  </a:lnTo>
                  <a:lnTo>
                    <a:pt x="-194" y="1874764"/>
                  </a:lnTo>
                  <a:lnTo>
                    <a:pt x="-1783" y="1872235"/>
                  </a:lnTo>
                  <a:lnTo>
                    <a:pt x="454381" y="4166"/>
                  </a:lnTo>
                  <a:cubicBezTo>
                    <a:pt x="454957" y="1912"/>
                    <a:pt x="457125" y="540"/>
                    <a:pt x="459438" y="1089"/>
                  </a:cubicBezTo>
                  <a:cubicBezTo>
                    <a:pt x="461605" y="1638"/>
                    <a:pt x="463050" y="3906"/>
                    <a:pt x="462471" y="6160"/>
                  </a:cubicBezTo>
                  <a:close/>
                </a:path>
              </a:pathLst>
            </a:custGeom>
            <a:solidFill>
              <a:srgbClr val="331E12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flipH="1">
              <a:off x="1193328" y="4046464"/>
              <a:ext cx="103899" cy="1845003"/>
            </a:xfrm>
            <a:custGeom>
              <a:avLst/>
              <a:gdLst/>
              <a:ahLst/>
              <a:cxnLst/>
              <a:rect l="l" t="t" r="r" b="b"/>
              <a:pathLst>
                <a:path w="103899" h="1845003" extrusionOk="0">
                  <a:moveTo>
                    <a:pt x="98174" y="1844008"/>
                  </a:moveTo>
                  <a:cubicBezTo>
                    <a:pt x="98174" y="1844008"/>
                    <a:pt x="91962" y="1729093"/>
                    <a:pt x="82714" y="1556700"/>
                  </a:cubicBezTo>
                  <a:cubicBezTo>
                    <a:pt x="73611" y="1384335"/>
                    <a:pt x="61474" y="1154520"/>
                    <a:pt x="49335" y="924690"/>
                  </a:cubicBezTo>
                  <a:cubicBezTo>
                    <a:pt x="36909" y="694875"/>
                    <a:pt x="24483" y="465060"/>
                    <a:pt x="15235" y="292709"/>
                  </a:cubicBezTo>
                  <a:cubicBezTo>
                    <a:pt x="10468" y="206549"/>
                    <a:pt x="6277" y="134750"/>
                    <a:pt x="3532" y="84482"/>
                  </a:cubicBezTo>
                  <a:cubicBezTo>
                    <a:pt x="1941" y="59383"/>
                    <a:pt x="931" y="39588"/>
                    <a:pt x="-80" y="26237"/>
                  </a:cubicBezTo>
                  <a:cubicBezTo>
                    <a:pt x="-1092" y="12842"/>
                    <a:pt x="-1526" y="5690"/>
                    <a:pt x="-1526" y="5690"/>
                  </a:cubicBezTo>
                  <a:lnTo>
                    <a:pt x="-1526" y="5473"/>
                  </a:lnTo>
                  <a:cubicBezTo>
                    <a:pt x="-1671" y="3161"/>
                    <a:pt x="65" y="1153"/>
                    <a:pt x="2375" y="994"/>
                  </a:cubicBezTo>
                  <a:cubicBezTo>
                    <a:pt x="4688" y="835"/>
                    <a:pt x="6566" y="2569"/>
                    <a:pt x="6855" y="4895"/>
                  </a:cubicBezTo>
                  <a:cubicBezTo>
                    <a:pt x="6855" y="4895"/>
                    <a:pt x="7289" y="12105"/>
                    <a:pt x="8155" y="25615"/>
                  </a:cubicBezTo>
                  <a:cubicBezTo>
                    <a:pt x="9166" y="39154"/>
                    <a:pt x="10178" y="58863"/>
                    <a:pt x="11768" y="84005"/>
                  </a:cubicBezTo>
                  <a:cubicBezTo>
                    <a:pt x="14369" y="134288"/>
                    <a:pt x="18269" y="206101"/>
                    <a:pt x="23038" y="292290"/>
                  </a:cubicBezTo>
                  <a:cubicBezTo>
                    <a:pt x="31852" y="464670"/>
                    <a:pt x="43700" y="694514"/>
                    <a:pt x="55549" y="924358"/>
                  </a:cubicBezTo>
                  <a:cubicBezTo>
                    <a:pt x="67252" y="1154216"/>
                    <a:pt x="78812" y="1384060"/>
                    <a:pt x="87626" y="1556454"/>
                  </a:cubicBezTo>
                  <a:cubicBezTo>
                    <a:pt x="96440" y="1728819"/>
                    <a:pt x="102365" y="1843719"/>
                    <a:pt x="102365" y="1843719"/>
                  </a:cubicBezTo>
                  <a:lnTo>
                    <a:pt x="102365" y="1843792"/>
                  </a:lnTo>
                  <a:lnTo>
                    <a:pt x="100342" y="1845988"/>
                  </a:lnTo>
                  <a:lnTo>
                    <a:pt x="98174" y="1844008"/>
                  </a:lnTo>
                  <a:close/>
                </a:path>
              </a:pathLst>
            </a:custGeom>
            <a:solidFill>
              <a:srgbClr val="331E12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 flipH="1">
              <a:off x="1394318" y="4135318"/>
              <a:ext cx="34131" cy="327525"/>
            </a:xfrm>
            <a:custGeom>
              <a:avLst/>
              <a:gdLst/>
              <a:ahLst/>
              <a:cxnLst/>
              <a:rect l="l" t="t" r="r" b="b"/>
              <a:pathLst>
                <a:path w="34131" h="327525" extrusionOk="0">
                  <a:moveTo>
                    <a:pt x="28351" y="326392"/>
                  </a:moveTo>
                  <a:lnTo>
                    <a:pt x="-1559" y="5345"/>
                  </a:lnTo>
                  <a:cubicBezTo>
                    <a:pt x="-1848" y="3033"/>
                    <a:pt x="-114" y="981"/>
                    <a:pt x="2198" y="779"/>
                  </a:cubicBezTo>
                  <a:cubicBezTo>
                    <a:pt x="4511" y="562"/>
                    <a:pt x="6534" y="2253"/>
                    <a:pt x="6821" y="4565"/>
                  </a:cubicBezTo>
                  <a:lnTo>
                    <a:pt x="6821" y="4622"/>
                  </a:lnTo>
                  <a:lnTo>
                    <a:pt x="32541" y="326031"/>
                  </a:lnTo>
                  <a:lnTo>
                    <a:pt x="30518" y="328286"/>
                  </a:lnTo>
                  <a:lnTo>
                    <a:pt x="28351" y="326392"/>
                  </a:lnTo>
                  <a:close/>
                </a:path>
              </a:pathLst>
            </a:custGeom>
            <a:solidFill>
              <a:srgbClr val="331E12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 flipH="1">
              <a:off x="598972" y="1986534"/>
              <a:ext cx="1279395" cy="2009570"/>
            </a:xfrm>
            <a:custGeom>
              <a:avLst/>
              <a:gdLst/>
              <a:ahLst/>
              <a:cxnLst/>
              <a:rect l="l" t="t" r="r" b="b"/>
              <a:pathLst>
                <a:path w="1279395" h="2009570" extrusionOk="0">
                  <a:moveTo>
                    <a:pt x="164923" y="212280"/>
                  </a:moveTo>
                  <a:cubicBezTo>
                    <a:pt x="253931" y="143646"/>
                    <a:pt x="369670" y="134167"/>
                    <a:pt x="455931" y="98246"/>
                  </a:cubicBezTo>
                  <a:cubicBezTo>
                    <a:pt x="482517" y="87135"/>
                    <a:pt x="745495" y="324"/>
                    <a:pt x="745495" y="324"/>
                  </a:cubicBezTo>
                  <a:cubicBezTo>
                    <a:pt x="766156" y="8545"/>
                    <a:pt x="834069" y="82497"/>
                    <a:pt x="839415" y="84173"/>
                  </a:cubicBezTo>
                  <a:cubicBezTo>
                    <a:pt x="1062800" y="154974"/>
                    <a:pt x="1166691" y="237855"/>
                    <a:pt x="1243269" y="309393"/>
                  </a:cubicBezTo>
                  <a:cubicBezTo>
                    <a:pt x="1352506" y="411361"/>
                    <a:pt x="1167989" y="724173"/>
                    <a:pt x="1169580" y="794887"/>
                  </a:cubicBezTo>
                  <a:cubicBezTo>
                    <a:pt x="1170592" y="846182"/>
                    <a:pt x="1161198" y="1130919"/>
                    <a:pt x="1161198" y="1203569"/>
                  </a:cubicBezTo>
                  <a:cubicBezTo>
                    <a:pt x="1161053" y="1304743"/>
                    <a:pt x="1193853" y="2009895"/>
                    <a:pt x="1193853" y="2009895"/>
                  </a:cubicBezTo>
                  <a:lnTo>
                    <a:pt x="-1533" y="1853814"/>
                  </a:lnTo>
                  <a:lnTo>
                    <a:pt x="46727" y="1276466"/>
                  </a:lnTo>
                  <a:cubicBezTo>
                    <a:pt x="46727" y="1276466"/>
                    <a:pt x="-8902" y="346080"/>
                    <a:pt x="164923" y="212280"/>
                  </a:cubicBezTo>
                  <a:close/>
                </a:path>
              </a:pathLst>
            </a:custGeom>
            <a:solidFill>
              <a:srgbClr val="00643C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 flipH="1">
              <a:off x="1497157" y="2869898"/>
              <a:ext cx="25138" cy="39132"/>
            </a:xfrm>
            <a:custGeom>
              <a:avLst/>
              <a:gdLst/>
              <a:ahLst/>
              <a:cxnLst/>
              <a:rect l="l" t="t" r="r" b="b"/>
              <a:pathLst>
                <a:path w="25138" h="39132" extrusionOk="0">
                  <a:moveTo>
                    <a:pt x="14083" y="8689"/>
                  </a:moveTo>
                  <a:lnTo>
                    <a:pt x="11194" y="10769"/>
                  </a:lnTo>
                  <a:cubicBezTo>
                    <a:pt x="7437" y="15523"/>
                    <a:pt x="5559" y="24814"/>
                    <a:pt x="7582" y="29178"/>
                  </a:cubicBezTo>
                  <a:cubicBezTo>
                    <a:pt x="8305" y="30666"/>
                    <a:pt x="9171" y="30998"/>
                    <a:pt x="10182" y="31027"/>
                  </a:cubicBezTo>
                  <a:cubicBezTo>
                    <a:pt x="10760" y="30810"/>
                    <a:pt x="12928" y="28181"/>
                    <a:pt x="14228" y="21924"/>
                  </a:cubicBezTo>
                  <a:cubicBezTo>
                    <a:pt x="15673" y="15205"/>
                    <a:pt x="14951" y="9989"/>
                    <a:pt x="14083" y="8689"/>
                  </a:cubicBezTo>
                  <a:close/>
                  <a:moveTo>
                    <a:pt x="10326" y="39422"/>
                  </a:moveTo>
                  <a:lnTo>
                    <a:pt x="9894" y="39422"/>
                  </a:lnTo>
                  <a:cubicBezTo>
                    <a:pt x="5414" y="39263"/>
                    <a:pt x="1946" y="36865"/>
                    <a:pt x="-77" y="32674"/>
                  </a:cubicBezTo>
                  <a:cubicBezTo>
                    <a:pt x="-3689" y="24713"/>
                    <a:pt x="-511" y="11969"/>
                    <a:pt x="4693" y="5524"/>
                  </a:cubicBezTo>
                  <a:cubicBezTo>
                    <a:pt x="8016" y="1406"/>
                    <a:pt x="12060" y="-371"/>
                    <a:pt x="16106" y="511"/>
                  </a:cubicBezTo>
                  <a:cubicBezTo>
                    <a:pt x="21887" y="1724"/>
                    <a:pt x="24488" y="8876"/>
                    <a:pt x="23186" y="19612"/>
                  </a:cubicBezTo>
                  <a:cubicBezTo>
                    <a:pt x="22031" y="28816"/>
                    <a:pt x="17985" y="39422"/>
                    <a:pt x="10326" y="39422"/>
                  </a:cubicBezTo>
                  <a:close/>
                </a:path>
              </a:pathLst>
            </a:custGeom>
            <a:solidFill>
              <a:srgbClr val="FFFCFA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 flipH="1">
              <a:off x="1517837" y="3016092"/>
              <a:ext cx="24158" cy="39496"/>
            </a:xfrm>
            <a:custGeom>
              <a:avLst/>
              <a:gdLst/>
              <a:ahLst/>
              <a:cxnLst/>
              <a:rect l="l" t="t" r="r" b="b"/>
              <a:pathLst>
                <a:path w="24158" h="39496" extrusionOk="0">
                  <a:moveTo>
                    <a:pt x="11958" y="8755"/>
                  </a:moveTo>
                  <a:lnTo>
                    <a:pt x="9358" y="11226"/>
                  </a:lnTo>
                  <a:cubicBezTo>
                    <a:pt x="6324" y="16471"/>
                    <a:pt x="5890" y="25921"/>
                    <a:pt x="8490" y="29967"/>
                  </a:cubicBezTo>
                  <a:cubicBezTo>
                    <a:pt x="9358" y="31325"/>
                    <a:pt x="10224" y="31542"/>
                    <a:pt x="11381" y="31412"/>
                  </a:cubicBezTo>
                  <a:cubicBezTo>
                    <a:pt x="11813" y="31123"/>
                    <a:pt x="13549" y="28204"/>
                    <a:pt x="14126" y="21832"/>
                  </a:cubicBezTo>
                  <a:cubicBezTo>
                    <a:pt x="14560" y="14968"/>
                    <a:pt x="12970" y="9897"/>
                    <a:pt x="11958" y="8755"/>
                  </a:cubicBezTo>
                  <a:close/>
                  <a:moveTo>
                    <a:pt x="10947" y="39836"/>
                  </a:moveTo>
                  <a:cubicBezTo>
                    <a:pt x="7046" y="39836"/>
                    <a:pt x="3723" y="37986"/>
                    <a:pt x="1410" y="34533"/>
                  </a:cubicBezTo>
                  <a:cubicBezTo>
                    <a:pt x="-3357" y="27163"/>
                    <a:pt x="-2057" y="14101"/>
                    <a:pt x="2134" y="6978"/>
                  </a:cubicBezTo>
                  <a:cubicBezTo>
                    <a:pt x="4878" y="2427"/>
                    <a:pt x="8635" y="86"/>
                    <a:pt x="12826" y="360"/>
                  </a:cubicBezTo>
                  <a:cubicBezTo>
                    <a:pt x="18606" y="736"/>
                    <a:pt x="22363" y="7426"/>
                    <a:pt x="22507" y="18248"/>
                  </a:cubicBezTo>
                  <a:cubicBezTo>
                    <a:pt x="22795" y="27626"/>
                    <a:pt x="20195" y="38896"/>
                    <a:pt x="12247" y="39763"/>
                  </a:cubicBezTo>
                  <a:lnTo>
                    <a:pt x="10947" y="39836"/>
                  </a:lnTo>
                  <a:close/>
                </a:path>
              </a:pathLst>
            </a:custGeom>
            <a:solidFill>
              <a:srgbClr val="FFFCFA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 flipH="1">
              <a:off x="1804601" y="2787847"/>
              <a:ext cx="138524" cy="152567"/>
            </a:xfrm>
            <a:custGeom>
              <a:avLst/>
              <a:gdLst/>
              <a:ahLst/>
              <a:cxnLst/>
              <a:rect l="l" t="t" r="r" b="b"/>
              <a:pathLst>
                <a:path w="138524" h="152567" extrusionOk="0">
                  <a:moveTo>
                    <a:pt x="132659" y="152849"/>
                  </a:moveTo>
                  <a:lnTo>
                    <a:pt x="129192" y="151187"/>
                  </a:lnTo>
                  <a:cubicBezTo>
                    <a:pt x="128468" y="150060"/>
                    <a:pt x="44518" y="39307"/>
                    <a:pt x="14" y="7909"/>
                  </a:cubicBezTo>
                  <a:cubicBezTo>
                    <a:pt x="-1864" y="6580"/>
                    <a:pt x="-2298" y="3950"/>
                    <a:pt x="-996" y="2057"/>
                  </a:cubicBezTo>
                  <a:cubicBezTo>
                    <a:pt x="304" y="164"/>
                    <a:pt x="2904" y="-284"/>
                    <a:pt x="4927" y="1046"/>
                  </a:cubicBezTo>
                  <a:cubicBezTo>
                    <a:pt x="50442" y="33195"/>
                    <a:pt x="132515" y="141521"/>
                    <a:pt x="135982" y="146116"/>
                  </a:cubicBezTo>
                  <a:cubicBezTo>
                    <a:pt x="137282" y="147980"/>
                    <a:pt x="136993" y="150609"/>
                    <a:pt x="135115" y="151997"/>
                  </a:cubicBezTo>
                  <a:lnTo>
                    <a:pt x="132659" y="152849"/>
                  </a:lnTo>
                  <a:close/>
                </a:path>
              </a:pathLst>
            </a:custGeom>
            <a:solidFill>
              <a:srgbClr val="FFFCFA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 flipH="1">
              <a:off x="1852850" y="2965248"/>
              <a:ext cx="77713" cy="230917"/>
            </a:xfrm>
            <a:custGeom>
              <a:avLst/>
              <a:gdLst/>
              <a:ahLst/>
              <a:cxnLst/>
              <a:rect l="l" t="t" r="r" b="b"/>
              <a:pathLst>
                <a:path w="77713" h="230917" extrusionOk="0">
                  <a:moveTo>
                    <a:pt x="2474" y="231271"/>
                  </a:moveTo>
                  <a:lnTo>
                    <a:pt x="1896" y="231242"/>
                  </a:lnTo>
                  <a:cubicBezTo>
                    <a:pt x="-417" y="230939"/>
                    <a:pt x="-2006" y="228829"/>
                    <a:pt x="-1717" y="226532"/>
                  </a:cubicBezTo>
                  <a:cubicBezTo>
                    <a:pt x="5508" y="171408"/>
                    <a:pt x="65328" y="9938"/>
                    <a:pt x="67785" y="3089"/>
                  </a:cubicBezTo>
                  <a:cubicBezTo>
                    <a:pt x="68651" y="921"/>
                    <a:pt x="70964" y="-191"/>
                    <a:pt x="73276" y="618"/>
                  </a:cubicBezTo>
                  <a:cubicBezTo>
                    <a:pt x="75442" y="1413"/>
                    <a:pt x="76454" y="3840"/>
                    <a:pt x="75731" y="6008"/>
                  </a:cubicBezTo>
                  <a:cubicBezTo>
                    <a:pt x="75010" y="7684"/>
                    <a:pt x="13743" y="173431"/>
                    <a:pt x="6663" y="227630"/>
                  </a:cubicBezTo>
                  <a:cubicBezTo>
                    <a:pt x="6376" y="229739"/>
                    <a:pt x="4497" y="231271"/>
                    <a:pt x="2474" y="231271"/>
                  </a:cubicBezTo>
                  <a:close/>
                </a:path>
              </a:pathLst>
            </a:custGeom>
            <a:solidFill>
              <a:srgbClr val="FFFCFA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 flipH="1">
              <a:off x="1131965" y="1833845"/>
              <a:ext cx="293733" cy="283652"/>
            </a:xfrm>
            <a:custGeom>
              <a:avLst/>
              <a:gdLst/>
              <a:ahLst/>
              <a:cxnLst/>
              <a:rect l="l" t="t" r="r" b="b"/>
              <a:pathLst>
                <a:path w="293733" h="283652" extrusionOk="0">
                  <a:moveTo>
                    <a:pt x="292088" y="164464"/>
                  </a:moveTo>
                  <a:cubicBezTo>
                    <a:pt x="296711" y="179101"/>
                    <a:pt x="138204" y="285505"/>
                    <a:pt x="107137" y="283612"/>
                  </a:cubicBezTo>
                  <a:cubicBezTo>
                    <a:pt x="68270" y="281257"/>
                    <a:pt x="-2387" y="231580"/>
                    <a:pt x="-1377" y="214140"/>
                  </a:cubicBezTo>
                  <a:cubicBezTo>
                    <a:pt x="214" y="189678"/>
                    <a:pt x="-4844" y="143527"/>
                    <a:pt x="2959" y="87420"/>
                  </a:cubicBezTo>
                  <a:cubicBezTo>
                    <a:pt x="2959" y="87420"/>
                    <a:pt x="274316" y="-46379"/>
                    <a:pt x="277061" y="17053"/>
                  </a:cubicBezTo>
                  <a:cubicBezTo>
                    <a:pt x="280818" y="107173"/>
                    <a:pt x="282696" y="135016"/>
                    <a:pt x="292088" y="164464"/>
                  </a:cubicBezTo>
                  <a:close/>
                </a:path>
              </a:pathLst>
            </a:custGeom>
            <a:solidFill>
              <a:srgbClr val="96613E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 flipH="1">
              <a:off x="1149691" y="1548606"/>
              <a:ext cx="394248" cy="548896"/>
            </a:xfrm>
            <a:custGeom>
              <a:avLst/>
              <a:gdLst/>
              <a:ahLst/>
              <a:cxnLst/>
              <a:rect l="l" t="t" r="r" b="b"/>
              <a:pathLst>
                <a:path w="394248" h="548896" extrusionOk="0">
                  <a:moveTo>
                    <a:pt x="-341" y="424800"/>
                  </a:moveTo>
                  <a:cubicBezTo>
                    <a:pt x="7317" y="485833"/>
                    <a:pt x="44019" y="544714"/>
                    <a:pt x="124211" y="548586"/>
                  </a:cubicBezTo>
                  <a:cubicBezTo>
                    <a:pt x="226945" y="553571"/>
                    <a:pt x="324046" y="481513"/>
                    <a:pt x="359590" y="385064"/>
                  </a:cubicBezTo>
                  <a:cubicBezTo>
                    <a:pt x="376786" y="338856"/>
                    <a:pt x="386610" y="271638"/>
                    <a:pt x="390656" y="214563"/>
                  </a:cubicBezTo>
                  <a:cubicBezTo>
                    <a:pt x="391956" y="194652"/>
                    <a:pt x="392680" y="176071"/>
                    <a:pt x="392680" y="159945"/>
                  </a:cubicBezTo>
                  <a:cubicBezTo>
                    <a:pt x="392680" y="131813"/>
                    <a:pt x="390512" y="111526"/>
                    <a:pt x="386755" y="106223"/>
                  </a:cubicBezTo>
                  <a:cubicBezTo>
                    <a:pt x="381409" y="98854"/>
                    <a:pt x="375050" y="90993"/>
                    <a:pt x="367825" y="82989"/>
                  </a:cubicBezTo>
                  <a:cubicBezTo>
                    <a:pt x="355399" y="69464"/>
                    <a:pt x="340805" y="55622"/>
                    <a:pt x="324767" y="43167"/>
                  </a:cubicBezTo>
                  <a:cubicBezTo>
                    <a:pt x="294713" y="19773"/>
                    <a:pt x="260035" y="1437"/>
                    <a:pt x="228392" y="50"/>
                  </a:cubicBezTo>
                  <a:cubicBezTo>
                    <a:pt x="198336" y="-1294"/>
                    <a:pt x="162647" y="9182"/>
                    <a:pt x="129702" y="23689"/>
                  </a:cubicBezTo>
                  <a:cubicBezTo>
                    <a:pt x="102250" y="35725"/>
                    <a:pt x="72484" y="40219"/>
                    <a:pt x="53844" y="53281"/>
                  </a:cubicBezTo>
                  <a:cubicBezTo>
                    <a:pt x="41128" y="62182"/>
                    <a:pt x="41273" y="97756"/>
                    <a:pt x="38673" y="128995"/>
                  </a:cubicBezTo>
                  <a:cubicBezTo>
                    <a:pt x="36361" y="158313"/>
                    <a:pt x="34048" y="192832"/>
                    <a:pt x="29425" y="224736"/>
                  </a:cubicBezTo>
                  <a:cubicBezTo>
                    <a:pt x="27257" y="240558"/>
                    <a:pt x="23211" y="258561"/>
                    <a:pt x="18878" y="277634"/>
                  </a:cubicBezTo>
                  <a:cubicBezTo>
                    <a:pt x="18444" y="279874"/>
                    <a:pt x="17865" y="282157"/>
                    <a:pt x="17288" y="284425"/>
                  </a:cubicBezTo>
                  <a:cubicBezTo>
                    <a:pt x="14976" y="294511"/>
                    <a:pt x="12664" y="304914"/>
                    <a:pt x="10351" y="315347"/>
                  </a:cubicBezTo>
                  <a:cubicBezTo>
                    <a:pt x="9196" y="320534"/>
                    <a:pt x="8185" y="325765"/>
                    <a:pt x="7173" y="330981"/>
                  </a:cubicBezTo>
                  <a:cubicBezTo>
                    <a:pt x="5150" y="340474"/>
                    <a:pt x="3560" y="349982"/>
                    <a:pt x="2116" y="359330"/>
                  </a:cubicBezTo>
                  <a:cubicBezTo>
                    <a:pt x="1682" y="362206"/>
                    <a:pt x="1248" y="365067"/>
                    <a:pt x="961" y="367899"/>
                  </a:cubicBezTo>
                  <a:cubicBezTo>
                    <a:pt x="-1641" y="387940"/>
                    <a:pt x="-2507" y="407360"/>
                    <a:pt x="-341" y="424800"/>
                  </a:cubicBezTo>
                  <a:close/>
                </a:path>
              </a:pathLst>
            </a:custGeom>
            <a:solidFill>
              <a:srgbClr val="96613E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 flipH="1">
              <a:off x="554742" y="2229675"/>
              <a:ext cx="1148112" cy="1132389"/>
            </a:xfrm>
            <a:custGeom>
              <a:avLst/>
              <a:gdLst/>
              <a:ahLst/>
              <a:cxnLst/>
              <a:rect l="l" t="t" r="r" b="b"/>
              <a:pathLst>
                <a:path w="1148112" h="1132389" extrusionOk="0">
                  <a:moveTo>
                    <a:pt x="1113744" y="548603"/>
                  </a:moveTo>
                  <a:cubicBezTo>
                    <a:pt x="1101750" y="593135"/>
                    <a:pt x="1085134" y="636584"/>
                    <a:pt x="1067937" y="684382"/>
                  </a:cubicBezTo>
                  <a:cubicBezTo>
                    <a:pt x="972140" y="949713"/>
                    <a:pt x="845420" y="1107427"/>
                    <a:pt x="667838" y="1129953"/>
                  </a:cubicBezTo>
                  <a:cubicBezTo>
                    <a:pt x="449944" y="1157638"/>
                    <a:pt x="139719" y="968179"/>
                    <a:pt x="-872" y="740026"/>
                  </a:cubicBezTo>
                  <a:cubicBezTo>
                    <a:pt x="-10843" y="723828"/>
                    <a:pt x="101428" y="481342"/>
                    <a:pt x="135818" y="494244"/>
                  </a:cubicBezTo>
                  <a:cubicBezTo>
                    <a:pt x="158791" y="502813"/>
                    <a:pt x="449800" y="671493"/>
                    <a:pt x="554267" y="645803"/>
                  </a:cubicBezTo>
                  <a:cubicBezTo>
                    <a:pt x="598772" y="634850"/>
                    <a:pt x="858135" y="-64536"/>
                    <a:pt x="997137" y="5138"/>
                  </a:cubicBezTo>
                  <a:cubicBezTo>
                    <a:pt x="1156224" y="84941"/>
                    <a:pt x="1176162" y="316114"/>
                    <a:pt x="1113744" y="548603"/>
                  </a:cubicBezTo>
                  <a:close/>
                </a:path>
              </a:pathLst>
            </a:custGeom>
            <a:solidFill>
              <a:srgbClr val="00643C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 flipH="1">
              <a:off x="1178734" y="2155245"/>
              <a:ext cx="919828" cy="1098021"/>
            </a:xfrm>
            <a:custGeom>
              <a:avLst/>
              <a:gdLst/>
              <a:ahLst/>
              <a:cxnLst/>
              <a:rect l="l" t="t" r="r" b="b"/>
              <a:pathLst>
                <a:path w="919828" h="1098021" extrusionOk="0">
                  <a:moveTo>
                    <a:pt x="918162" y="785498"/>
                  </a:moveTo>
                  <a:cubicBezTo>
                    <a:pt x="781471" y="1107889"/>
                    <a:pt x="220841" y="1179500"/>
                    <a:pt x="65512" y="1007438"/>
                  </a:cubicBezTo>
                  <a:cubicBezTo>
                    <a:pt x="-48782" y="880820"/>
                    <a:pt x="-5001" y="653027"/>
                    <a:pt x="105247" y="427287"/>
                  </a:cubicBezTo>
                  <a:cubicBezTo>
                    <a:pt x="219252" y="193787"/>
                    <a:pt x="365768" y="30699"/>
                    <a:pt x="458241" y="948"/>
                  </a:cubicBezTo>
                  <a:cubicBezTo>
                    <a:pt x="495088" y="-10901"/>
                    <a:pt x="463445" y="125428"/>
                    <a:pt x="425154" y="268533"/>
                  </a:cubicBezTo>
                  <a:cubicBezTo>
                    <a:pt x="414751" y="306911"/>
                    <a:pt x="383251" y="328700"/>
                    <a:pt x="373280" y="365329"/>
                  </a:cubicBezTo>
                  <a:cubicBezTo>
                    <a:pt x="364755" y="396510"/>
                    <a:pt x="377326" y="443152"/>
                    <a:pt x="370535" y="469407"/>
                  </a:cubicBezTo>
                  <a:cubicBezTo>
                    <a:pt x="355218" y="528475"/>
                    <a:pt x="346260" y="570812"/>
                    <a:pt x="352040" y="577212"/>
                  </a:cubicBezTo>
                  <a:cubicBezTo>
                    <a:pt x="356954" y="612931"/>
                    <a:pt x="360132" y="668618"/>
                    <a:pt x="362155" y="697560"/>
                  </a:cubicBezTo>
                  <a:cubicBezTo>
                    <a:pt x="378915" y="717124"/>
                    <a:pt x="698388" y="748855"/>
                    <a:pt x="766734" y="741457"/>
                  </a:cubicBezTo>
                  <a:cubicBezTo>
                    <a:pt x="835224" y="734059"/>
                    <a:pt x="909638" y="758594"/>
                    <a:pt x="918162" y="785498"/>
                  </a:cubicBezTo>
                  <a:close/>
                </a:path>
              </a:pathLst>
            </a:custGeom>
            <a:solidFill>
              <a:srgbClr val="00643C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 flipH="1">
              <a:off x="1568575" y="2676296"/>
              <a:ext cx="265723" cy="185512"/>
            </a:xfrm>
            <a:custGeom>
              <a:avLst/>
              <a:gdLst/>
              <a:ahLst/>
              <a:cxnLst/>
              <a:rect l="l" t="t" r="r" b="b"/>
              <a:pathLst>
                <a:path w="265723" h="185512" extrusionOk="0">
                  <a:moveTo>
                    <a:pt x="172283" y="182325"/>
                  </a:moveTo>
                  <a:cubicBezTo>
                    <a:pt x="118821" y="184016"/>
                    <a:pt x="33136" y="193393"/>
                    <a:pt x="-964" y="171474"/>
                  </a:cubicBezTo>
                  <a:cubicBezTo>
                    <a:pt x="-7899" y="166966"/>
                    <a:pt x="35883" y="-4518"/>
                    <a:pt x="93969" y="351"/>
                  </a:cubicBezTo>
                  <a:cubicBezTo>
                    <a:pt x="176040" y="7215"/>
                    <a:pt x="236149" y="35926"/>
                    <a:pt x="264037" y="53193"/>
                  </a:cubicBezTo>
                  <a:cubicBezTo>
                    <a:pt x="237883" y="69433"/>
                    <a:pt x="212163" y="101799"/>
                    <a:pt x="172283" y="182325"/>
                  </a:cubicBezTo>
                  <a:close/>
                </a:path>
              </a:pathLst>
            </a:custGeom>
            <a:solidFill>
              <a:srgbClr val="96613E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 flipH="1">
              <a:off x="896088" y="2691758"/>
              <a:ext cx="363274" cy="197708"/>
            </a:xfrm>
            <a:custGeom>
              <a:avLst/>
              <a:gdLst/>
              <a:ahLst/>
              <a:cxnLst/>
              <a:rect l="l" t="t" r="r" b="b"/>
              <a:pathLst>
                <a:path w="363274" h="197708" extrusionOk="0">
                  <a:moveTo>
                    <a:pt x="231877" y="357"/>
                  </a:moveTo>
                  <a:cubicBezTo>
                    <a:pt x="277537" y="5227"/>
                    <a:pt x="369000" y="65610"/>
                    <a:pt x="361343" y="82414"/>
                  </a:cubicBezTo>
                  <a:cubicBezTo>
                    <a:pt x="345737" y="116457"/>
                    <a:pt x="277971" y="67648"/>
                    <a:pt x="266121" y="69613"/>
                  </a:cubicBezTo>
                  <a:cubicBezTo>
                    <a:pt x="287651" y="80811"/>
                    <a:pt x="336200" y="142552"/>
                    <a:pt x="326375" y="164053"/>
                  </a:cubicBezTo>
                  <a:cubicBezTo>
                    <a:pt x="317272" y="183921"/>
                    <a:pt x="255718" y="197965"/>
                    <a:pt x="238957" y="197965"/>
                  </a:cubicBezTo>
                  <a:cubicBezTo>
                    <a:pt x="213094" y="197965"/>
                    <a:pt x="163821" y="161943"/>
                    <a:pt x="151251" y="166206"/>
                  </a:cubicBezTo>
                  <a:cubicBezTo>
                    <a:pt x="138535" y="170512"/>
                    <a:pt x="112094" y="186203"/>
                    <a:pt x="90275" y="186045"/>
                  </a:cubicBezTo>
                  <a:cubicBezTo>
                    <a:pt x="60220" y="185842"/>
                    <a:pt x="-1479" y="170281"/>
                    <a:pt x="-1479" y="170281"/>
                  </a:cubicBezTo>
                  <a:cubicBezTo>
                    <a:pt x="-1479" y="170281"/>
                    <a:pt x="186218" y="-4527"/>
                    <a:pt x="231877" y="357"/>
                  </a:cubicBezTo>
                  <a:close/>
                </a:path>
              </a:pathLst>
            </a:custGeom>
            <a:solidFill>
              <a:srgbClr val="96613E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 flipH="1">
              <a:off x="987525" y="2727487"/>
              <a:ext cx="55235" cy="37817"/>
            </a:xfrm>
            <a:custGeom>
              <a:avLst/>
              <a:gdLst/>
              <a:ahLst/>
              <a:cxnLst/>
              <a:rect l="l" t="t" r="r" b="b"/>
              <a:pathLst>
                <a:path w="55235" h="37817" extrusionOk="0">
                  <a:moveTo>
                    <a:pt x="49540" y="38059"/>
                  </a:moveTo>
                  <a:lnTo>
                    <a:pt x="46940" y="37178"/>
                  </a:lnTo>
                  <a:cubicBezTo>
                    <a:pt x="37114" y="29491"/>
                    <a:pt x="8071" y="10244"/>
                    <a:pt x="1714" y="8496"/>
                  </a:cubicBezTo>
                  <a:cubicBezTo>
                    <a:pt x="-599" y="7875"/>
                    <a:pt x="-1899" y="5577"/>
                    <a:pt x="-1322" y="3338"/>
                  </a:cubicBezTo>
                  <a:cubicBezTo>
                    <a:pt x="-743" y="1098"/>
                    <a:pt x="1714" y="-217"/>
                    <a:pt x="3882" y="390"/>
                  </a:cubicBezTo>
                  <a:cubicBezTo>
                    <a:pt x="12695" y="2803"/>
                    <a:pt x="43760" y="24043"/>
                    <a:pt x="52142" y="30560"/>
                  </a:cubicBezTo>
                  <a:cubicBezTo>
                    <a:pt x="54020" y="31990"/>
                    <a:pt x="54309" y="34620"/>
                    <a:pt x="52863" y="36456"/>
                  </a:cubicBezTo>
                  <a:lnTo>
                    <a:pt x="49540" y="38059"/>
                  </a:lnTo>
                  <a:close/>
                </a:path>
              </a:pathLst>
            </a:custGeom>
            <a:solidFill>
              <a:srgbClr val="331E12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 flipH="1">
              <a:off x="953209" y="2756909"/>
              <a:ext cx="132907" cy="116836"/>
            </a:xfrm>
            <a:custGeom>
              <a:avLst/>
              <a:gdLst/>
              <a:ahLst/>
              <a:cxnLst/>
              <a:rect l="l" t="t" r="r" b="b"/>
              <a:pathLst>
                <a:path w="132907" h="116836" extrusionOk="0">
                  <a:moveTo>
                    <a:pt x="127284" y="117102"/>
                  </a:moveTo>
                  <a:lnTo>
                    <a:pt x="124105" y="115685"/>
                  </a:lnTo>
                  <a:cubicBezTo>
                    <a:pt x="101708" y="90385"/>
                    <a:pt x="21950" y="15783"/>
                    <a:pt x="1287" y="8414"/>
                  </a:cubicBezTo>
                  <a:cubicBezTo>
                    <a:pt x="-881" y="7649"/>
                    <a:pt x="-2036" y="5236"/>
                    <a:pt x="-1170" y="3054"/>
                  </a:cubicBezTo>
                  <a:cubicBezTo>
                    <a:pt x="-447" y="872"/>
                    <a:pt x="2010" y="-270"/>
                    <a:pt x="4176" y="511"/>
                  </a:cubicBezTo>
                  <a:cubicBezTo>
                    <a:pt x="27441" y="8804"/>
                    <a:pt x="109801" y="86946"/>
                    <a:pt x="130462" y="110108"/>
                  </a:cubicBezTo>
                  <a:cubicBezTo>
                    <a:pt x="131908" y="111842"/>
                    <a:pt x="131764" y="114500"/>
                    <a:pt x="130030" y="116032"/>
                  </a:cubicBezTo>
                  <a:lnTo>
                    <a:pt x="127284" y="117102"/>
                  </a:lnTo>
                  <a:close/>
                </a:path>
              </a:pathLst>
            </a:custGeom>
            <a:solidFill>
              <a:srgbClr val="331E12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 flipH="1">
              <a:off x="998914" y="2803062"/>
              <a:ext cx="99381" cy="88918"/>
            </a:xfrm>
            <a:custGeom>
              <a:avLst/>
              <a:gdLst/>
              <a:ahLst/>
              <a:cxnLst/>
              <a:rect l="l" t="t" r="r" b="b"/>
              <a:pathLst>
                <a:path w="99381" h="88918" extrusionOk="0">
                  <a:moveTo>
                    <a:pt x="92927" y="89195"/>
                  </a:moveTo>
                  <a:lnTo>
                    <a:pt x="89749" y="87619"/>
                  </a:lnTo>
                  <a:cubicBezTo>
                    <a:pt x="88592" y="86189"/>
                    <a:pt x="88447" y="84224"/>
                    <a:pt x="89460" y="82750"/>
                  </a:cubicBezTo>
                  <a:cubicBezTo>
                    <a:pt x="86571" y="71682"/>
                    <a:pt x="27472" y="20026"/>
                    <a:pt x="1030" y="8308"/>
                  </a:cubicBezTo>
                  <a:cubicBezTo>
                    <a:pt x="-1137" y="7369"/>
                    <a:pt x="-2003" y="4897"/>
                    <a:pt x="-1137" y="2773"/>
                  </a:cubicBezTo>
                  <a:cubicBezTo>
                    <a:pt x="-125" y="664"/>
                    <a:pt x="2330" y="-304"/>
                    <a:pt x="4353" y="635"/>
                  </a:cubicBezTo>
                  <a:cubicBezTo>
                    <a:pt x="29206" y="11631"/>
                    <a:pt x="95672" y="65714"/>
                    <a:pt x="97840" y="82186"/>
                  </a:cubicBezTo>
                  <a:cubicBezTo>
                    <a:pt x="98274" y="85553"/>
                    <a:pt x="96684" y="87432"/>
                    <a:pt x="95529" y="88255"/>
                  </a:cubicBezTo>
                  <a:lnTo>
                    <a:pt x="92927" y="89195"/>
                  </a:lnTo>
                  <a:close/>
                </a:path>
              </a:pathLst>
            </a:custGeom>
            <a:solidFill>
              <a:srgbClr val="331E12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 flipH="1">
              <a:off x="1728537" y="2494450"/>
              <a:ext cx="26586" cy="178104"/>
            </a:xfrm>
            <a:custGeom>
              <a:avLst/>
              <a:gdLst/>
              <a:ahLst/>
              <a:cxnLst/>
              <a:rect l="l" t="t" r="r" b="b"/>
              <a:pathLst>
                <a:path w="26586" h="178104" extrusionOk="0">
                  <a:moveTo>
                    <a:pt x="2499" y="178292"/>
                  </a:moveTo>
                  <a:lnTo>
                    <a:pt x="2210" y="178278"/>
                  </a:lnTo>
                  <a:cubicBezTo>
                    <a:pt x="-103" y="178134"/>
                    <a:pt x="-1837" y="176154"/>
                    <a:pt x="-1692" y="173828"/>
                  </a:cubicBezTo>
                  <a:cubicBezTo>
                    <a:pt x="-1403" y="168409"/>
                    <a:pt x="6543" y="40649"/>
                    <a:pt x="16659" y="3283"/>
                  </a:cubicBezTo>
                  <a:cubicBezTo>
                    <a:pt x="17236" y="1044"/>
                    <a:pt x="19548" y="-271"/>
                    <a:pt x="21716" y="336"/>
                  </a:cubicBezTo>
                  <a:cubicBezTo>
                    <a:pt x="24028" y="942"/>
                    <a:pt x="25328" y="3240"/>
                    <a:pt x="24749" y="5479"/>
                  </a:cubicBezTo>
                  <a:cubicBezTo>
                    <a:pt x="14925" y="42022"/>
                    <a:pt x="6688" y="173019"/>
                    <a:pt x="6688" y="174348"/>
                  </a:cubicBezTo>
                  <a:cubicBezTo>
                    <a:pt x="6543" y="176573"/>
                    <a:pt x="4665" y="178292"/>
                    <a:pt x="2499" y="178292"/>
                  </a:cubicBezTo>
                  <a:close/>
                </a:path>
              </a:pathLst>
            </a:custGeom>
            <a:solidFill>
              <a:srgbClr val="000E08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 flipH="1">
              <a:off x="714396" y="2854159"/>
              <a:ext cx="992760" cy="506381"/>
            </a:xfrm>
            <a:custGeom>
              <a:avLst/>
              <a:gdLst/>
              <a:ahLst/>
              <a:cxnLst/>
              <a:rect l="l" t="t" r="r" b="b"/>
              <a:pathLst>
                <a:path w="992760" h="506381" extrusionOk="0">
                  <a:moveTo>
                    <a:pt x="575159" y="506744"/>
                  </a:moveTo>
                  <a:cubicBezTo>
                    <a:pt x="455374" y="506744"/>
                    <a:pt x="337758" y="461431"/>
                    <a:pt x="224620" y="371441"/>
                  </a:cubicBezTo>
                  <a:cubicBezTo>
                    <a:pt x="82584" y="258390"/>
                    <a:pt x="-933" y="114129"/>
                    <a:pt x="-1511" y="105575"/>
                  </a:cubicBezTo>
                  <a:cubicBezTo>
                    <a:pt x="-2233" y="93091"/>
                    <a:pt x="30133" y="19717"/>
                    <a:pt x="41836" y="2249"/>
                  </a:cubicBezTo>
                  <a:cubicBezTo>
                    <a:pt x="42993" y="312"/>
                    <a:pt x="45593" y="-223"/>
                    <a:pt x="47616" y="1064"/>
                  </a:cubicBezTo>
                  <a:cubicBezTo>
                    <a:pt x="49495" y="2349"/>
                    <a:pt x="50073" y="4950"/>
                    <a:pt x="48773" y="6886"/>
                  </a:cubicBezTo>
                  <a:cubicBezTo>
                    <a:pt x="35624" y="26740"/>
                    <a:pt x="7160" y="95244"/>
                    <a:pt x="6870" y="104751"/>
                  </a:cubicBezTo>
                  <a:cubicBezTo>
                    <a:pt x="9904" y="113132"/>
                    <a:pt x="73770" y="225272"/>
                    <a:pt x="187631" y="328917"/>
                  </a:cubicBezTo>
                  <a:cubicBezTo>
                    <a:pt x="289786" y="421782"/>
                    <a:pt x="453640" y="525397"/>
                    <a:pt x="654340" y="491673"/>
                  </a:cubicBezTo>
                  <a:cubicBezTo>
                    <a:pt x="790742" y="468771"/>
                    <a:pt x="913703" y="378420"/>
                    <a:pt x="983350" y="249980"/>
                  </a:cubicBezTo>
                  <a:cubicBezTo>
                    <a:pt x="984362" y="247929"/>
                    <a:pt x="986962" y="247177"/>
                    <a:pt x="988984" y="248290"/>
                  </a:cubicBezTo>
                  <a:cubicBezTo>
                    <a:pt x="991008" y="249388"/>
                    <a:pt x="991876" y="251931"/>
                    <a:pt x="990719" y="253968"/>
                  </a:cubicBezTo>
                  <a:cubicBezTo>
                    <a:pt x="919919" y="384676"/>
                    <a:pt x="794644" y="476631"/>
                    <a:pt x="655785" y="499953"/>
                  </a:cubicBezTo>
                  <a:cubicBezTo>
                    <a:pt x="628765" y="504490"/>
                    <a:pt x="601889" y="506744"/>
                    <a:pt x="575159" y="506744"/>
                  </a:cubicBezTo>
                  <a:close/>
                </a:path>
              </a:pathLst>
            </a:custGeom>
            <a:solidFill>
              <a:srgbClr val="000E08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 flipH="1">
              <a:off x="1255089" y="2723447"/>
              <a:ext cx="306108" cy="142524"/>
            </a:xfrm>
            <a:custGeom>
              <a:avLst/>
              <a:gdLst/>
              <a:ahLst/>
              <a:cxnLst/>
              <a:rect l="l" t="t" r="r" b="b"/>
              <a:pathLst>
                <a:path w="306108" h="142524" extrusionOk="0">
                  <a:moveTo>
                    <a:pt x="300245" y="142783"/>
                  </a:moveTo>
                  <a:lnTo>
                    <a:pt x="299379" y="142682"/>
                  </a:lnTo>
                  <a:cubicBezTo>
                    <a:pt x="230167" y="126831"/>
                    <a:pt x="95790" y="57316"/>
                    <a:pt x="23544" y="19979"/>
                  </a:cubicBezTo>
                  <a:cubicBezTo>
                    <a:pt x="15017" y="15587"/>
                    <a:pt x="7361" y="11613"/>
                    <a:pt x="713" y="8203"/>
                  </a:cubicBezTo>
                  <a:cubicBezTo>
                    <a:pt x="-1310" y="7133"/>
                    <a:pt x="-2176" y="4605"/>
                    <a:pt x="-1166" y="2539"/>
                  </a:cubicBezTo>
                  <a:cubicBezTo>
                    <a:pt x="-9" y="487"/>
                    <a:pt x="2447" y="-337"/>
                    <a:pt x="4470" y="718"/>
                  </a:cubicBezTo>
                  <a:cubicBezTo>
                    <a:pt x="11260" y="4142"/>
                    <a:pt x="18919" y="8116"/>
                    <a:pt x="27444" y="12509"/>
                  </a:cubicBezTo>
                  <a:cubicBezTo>
                    <a:pt x="99258" y="49687"/>
                    <a:pt x="233202" y="118884"/>
                    <a:pt x="301258" y="134504"/>
                  </a:cubicBezTo>
                  <a:cubicBezTo>
                    <a:pt x="303570" y="135009"/>
                    <a:pt x="304870" y="137263"/>
                    <a:pt x="304436" y="139532"/>
                  </a:cubicBezTo>
                  <a:cubicBezTo>
                    <a:pt x="304002" y="141468"/>
                    <a:pt x="302269" y="142783"/>
                    <a:pt x="300245" y="142783"/>
                  </a:cubicBezTo>
                  <a:close/>
                </a:path>
              </a:pathLst>
            </a:custGeom>
            <a:solidFill>
              <a:srgbClr val="000E08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 flipH="1">
              <a:off x="987579" y="2578097"/>
              <a:ext cx="39585" cy="108271"/>
            </a:xfrm>
            <a:custGeom>
              <a:avLst/>
              <a:gdLst/>
              <a:ahLst/>
              <a:cxnLst/>
              <a:rect l="l" t="t" r="r" b="b"/>
              <a:pathLst>
                <a:path w="39585" h="108271" extrusionOk="0">
                  <a:moveTo>
                    <a:pt x="2738" y="108475"/>
                  </a:moveTo>
                  <a:lnTo>
                    <a:pt x="1147" y="108172"/>
                  </a:lnTo>
                  <a:cubicBezTo>
                    <a:pt x="-875" y="107319"/>
                    <a:pt x="-2032" y="104877"/>
                    <a:pt x="-1164" y="102725"/>
                  </a:cubicBezTo>
                  <a:cubicBezTo>
                    <a:pt x="14151" y="63986"/>
                    <a:pt x="29758" y="3964"/>
                    <a:pt x="29902" y="3357"/>
                  </a:cubicBezTo>
                  <a:cubicBezTo>
                    <a:pt x="30479" y="1117"/>
                    <a:pt x="32792" y="-241"/>
                    <a:pt x="34959" y="337"/>
                  </a:cubicBezTo>
                  <a:cubicBezTo>
                    <a:pt x="37270" y="930"/>
                    <a:pt x="38572" y="3213"/>
                    <a:pt x="37993" y="5452"/>
                  </a:cubicBezTo>
                  <a:cubicBezTo>
                    <a:pt x="37848" y="6074"/>
                    <a:pt x="22244" y="66587"/>
                    <a:pt x="6638" y="105817"/>
                  </a:cubicBezTo>
                  <a:cubicBezTo>
                    <a:pt x="6061" y="107464"/>
                    <a:pt x="4472" y="108475"/>
                    <a:pt x="2738" y="108475"/>
                  </a:cubicBezTo>
                  <a:close/>
                </a:path>
              </a:pathLst>
            </a:custGeom>
            <a:solidFill>
              <a:srgbClr val="000E08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 flipH="1">
              <a:off x="1497154" y="3206127"/>
              <a:ext cx="337875" cy="49613"/>
            </a:xfrm>
            <a:custGeom>
              <a:avLst/>
              <a:gdLst/>
              <a:ahLst/>
              <a:cxnLst/>
              <a:rect l="l" t="t" r="r" b="b"/>
              <a:pathLst>
                <a:path w="337875" h="49613" extrusionOk="0">
                  <a:moveTo>
                    <a:pt x="79539" y="50017"/>
                  </a:moveTo>
                  <a:cubicBezTo>
                    <a:pt x="34168" y="50017"/>
                    <a:pt x="2959" y="47214"/>
                    <a:pt x="2091" y="47142"/>
                  </a:cubicBezTo>
                  <a:cubicBezTo>
                    <a:pt x="-222" y="46925"/>
                    <a:pt x="-1811" y="44888"/>
                    <a:pt x="-1666" y="42576"/>
                  </a:cubicBezTo>
                  <a:cubicBezTo>
                    <a:pt x="-1377" y="40264"/>
                    <a:pt x="646" y="38559"/>
                    <a:pt x="2959" y="38776"/>
                  </a:cubicBezTo>
                  <a:cubicBezTo>
                    <a:pt x="4980" y="38964"/>
                    <a:pt x="204959" y="56837"/>
                    <a:pt x="330233" y="774"/>
                  </a:cubicBezTo>
                  <a:cubicBezTo>
                    <a:pt x="332400" y="-180"/>
                    <a:pt x="334857" y="774"/>
                    <a:pt x="335868" y="2884"/>
                  </a:cubicBezTo>
                  <a:cubicBezTo>
                    <a:pt x="336736" y="5008"/>
                    <a:pt x="335868" y="7493"/>
                    <a:pt x="333700" y="8432"/>
                  </a:cubicBezTo>
                  <a:cubicBezTo>
                    <a:pt x="255965" y="43183"/>
                    <a:pt x="150485" y="50017"/>
                    <a:pt x="79539" y="50017"/>
                  </a:cubicBezTo>
                  <a:close/>
                </a:path>
              </a:pathLst>
            </a:custGeom>
            <a:solidFill>
              <a:srgbClr val="000E08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021979" y="1451656"/>
              <a:ext cx="544567" cy="467789"/>
            </a:xfrm>
            <a:custGeom>
              <a:avLst/>
              <a:gdLst/>
              <a:ahLst/>
              <a:cxnLst/>
              <a:rect l="l" t="t" r="r" b="b"/>
              <a:pathLst>
                <a:path w="544567" h="467789" extrusionOk="0">
                  <a:moveTo>
                    <a:pt x="159120" y="351744"/>
                  </a:moveTo>
                  <a:cubicBezTo>
                    <a:pt x="143245" y="335869"/>
                    <a:pt x="104748" y="301870"/>
                    <a:pt x="99589" y="320788"/>
                  </a:cubicBezTo>
                  <a:cubicBezTo>
                    <a:pt x="94430" y="339706"/>
                    <a:pt x="161368" y="488929"/>
                    <a:pt x="128164" y="465250"/>
                  </a:cubicBezTo>
                  <a:cubicBezTo>
                    <a:pt x="94960" y="441571"/>
                    <a:pt x="-6906" y="241016"/>
                    <a:pt x="370" y="164419"/>
                  </a:cubicBezTo>
                  <a:cubicBezTo>
                    <a:pt x="7646" y="87822"/>
                    <a:pt x="130545" y="27894"/>
                    <a:pt x="171820" y="5669"/>
                  </a:cubicBezTo>
                  <a:cubicBezTo>
                    <a:pt x="232145" y="-9413"/>
                    <a:pt x="205554" y="10167"/>
                    <a:pt x="259926" y="12019"/>
                  </a:cubicBezTo>
                  <a:cubicBezTo>
                    <a:pt x="314298" y="13871"/>
                    <a:pt x="455454" y="-13645"/>
                    <a:pt x="498051" y="16782"/>
                  </a:cubicBezTo>
                  <a:cubicBezTo>
                    <a:pt x="540648" y="47209"/>
                    <a:pt x="568561" y="159788"/>
                    <a:pt x="515512" y="194581"/>
                  </a:cubicBezTo>
                  <a:cubicBezTo>
                    <a:pt x="462463" y="229374"/>
                    <a:pt x="224207" y="225538"/>
                    <a:pt x="179757" y="225538"/>
                  </a:cubicBezTo>
                </a:path>
              </a:pathLst>
            </a:custGeom>
            <a:solidFill>
              <a:srgbClr val="331E12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 flipH="1">
              <a:off x="1092901" y="1766905"/>
              <a:ext cx="94194" cy="121264"/>
            </a:xfrm>
            <a:custGeom>
              <a:avLst/>
              <a:gdLst/>
              <a:ahLst/>
              <a:cxnLst/>
              <a:rect l="l" t="t" r="r" b="b"/>
              <a:pathLst>
                <a:path w="94194" h="121264" extrusionOk="0">
                  <a:moveTo>
                    <a:pt x="85320" y="9934"/>
                  </a:moveTo>
                  <a:cubicBezTo>
                    <a:pt x="116386" y="39310"/>
                    <a:pt x="41395" y="167200"/>
                    <a:pt x="7151" y="103768"/>
                  </a:cubicBezTo>
                  <a:cubicBezTo>
                    <a:pt x="-26806" y="40870"/>
                    <a:pt x="47608" y="-25770"/>
                    <a:pt x="85320" y="9934"/>
                  </a:cubicBezTo>
                  <a:close/>
                </a:path>
              </a:pathLst>
            </a:custGeom>
            <a:solidFill>
              <a:srgbClr val="96613E"/>
            </a:solidFill>
            <a:ln>
              <a:noFill/>
            </a:ln>
          </p:spPr>
          <p:txBody>
            <a:bodyPr spcFirstLastPara="1" wrap="square" lIns="48550" tIns="24275" rIns="48550" bIns="2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Google Shape;175;p4"/>
          <p:cNvSpPr/>
          <p:nvPr/>
        </p:nvSpPr>
        <p:spPr>
          <a:xfrm flipH="1">
            <a:off x="1195774" y="1790707"/>
            <a:ext cx="45721" cy="56572"/>
          </a:xfrm>
          <a:custGeom>
            <a:avLst/>
            <a:gdLst/>
            <a:ahLst/>
            <a:cxnLst/>
            <a:rect l="l" t="t" r="r" b="b"/>
            <a:pathLst>
              <a:path w="39585" h="108271" extrusionOk="0">
                <a:moveTo>
                  <a:pt x="2738" y="108475"/>
                </a:moveTo>
                <a:lnTo>
                  <a:pt x="1147" y="108172"/>
                </a:lnTo>
                <a:cubicBezTo>
                  <a:pt x="-875" y="107319"/>
                  <a:pt x="-2032" y="104877"/>
                  <a:pt x="-1164" y="102725"/>
                </a:cubicBezTo>
                <a:cubicBezTo>
                  <a:pt x="14151" y="63986"/>
                  <a:pt x="29758" y="3964"/>
                  <a:pt x="29902" y="3357"/>
                </a:cubicBezTo>
                <a:cubicBezTo>
                  <a:pt x="30479" y="1117"/>
                  <a:pt x="32792" y="-241"/>
                  <a:pt x="34959" y="337"/>
                </a:cubicBezTo>
                <a:cubicBezTo>
                  <a:pt x="37270" y="930"/>
                  <a:pt x="38572" y="3213"/>
                  <a:pt x="37993" y="5452"/>
                </a:cubicBezTo>
                <a:cubicBezTo>
                  <a:pt x="37848" y="6074"/>
                  <a:pt x="22244" y="66587"/>
                  <a:pt x="6638" y="105817"/>
                </a:cubicBezTo>
                <a:cubicBezTo>
                  <a:pt x="6061" y="107464"/>
                  <a:pt x="4472" y="108475"/>
                  <a:pt x="2738" y="108475"/>
                </a:cubicBezTo>
                <a:close/>
              </a:path>
            </a:pathLst>
          </a:custGeom>
          <a:solidFill>
            <a:srgbClr val="000E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 txBox="1"/>
          <p:nvPr/>
        </p:nvSpPr>
        <p:spPr>
          <a:xfrm>
            <a:off x="5046625" y="2166992"/>
            <a:ext cx="33639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Theft anxiety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24/7 security concerns, sleepless nights worrying about livestock safety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Impact: R50,000+ annual losses.</a:t>
            </a:r>
            <a:endParaRPr/>
          </a:p>
        </p:txBody>
      </p:sp>
      <p:sp>
        <p:nvSpPr>
          <p:cNvPr id="177" name="Google Shape;177;p4"/>
          <p:cNvSpPr txBox="1"/>
          <p:nvPr/>
        </p:nvSpPr>
        <p:spPr>
          <a:xfrm>
            <a:off x="5046625" y="3203617"/>
            <a:ext cx="33639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Manual Systems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Excel spreadsheets and paper-based records, time-consuming and error-prone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Impact: 10+ hours weekly on admin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"/>
          <p:cNvSpPr txBox="1"/>
          <p:nvPr/>
        </p:nvSpPr>
        <p:spPr>
          <a:xfrm>
            <a:off x="8578075" y="2055692"/>
            <a:ext cx="31659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Issues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CCMA compliance challenges, labor disputes, performance management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Impact: R30,000+ legal costs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"/>
          <p:cNvSpPr txBox="1"/>
          <p:nvPr/>
        </p:nvSpPr>
        <p:spPr>
          <a:xfrm>
            <a:off x="8578080" y="3203617"/>
            <a:ext cx="31659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Limited Support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Isolated from technical support, delayed veterinary care, poor market information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Impact: 15% lower productivity</a:t>
            </a:r>
            <a:endParaRPr/>
          </a:p>
        </p:txBody>
      </p:sp>
      <p:sp>
        <p:nvSpPr>
          <p:cNvPr id="180" name="Google Shape;180;p4"/>
          <p:cNvSpPr txBox="1"/>
          <p:nvPr/>
        </p:nvSpPr>
        <p:spPr>
          <a:xfrm>
            <a:off x="2229450" y="4804050"/>
            <a:ext cx="2593200" cy="1939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Africa's Livestock Potential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With 14 million cattle and 70% of agricultural land suitable for livestock, South Africa has substantial untapped potential. However, productivity remains low with communal farmers controlling 40-50% of the national herd but achieving </a:t>
            </a:r>
            <a:r>
              <a:rPr lang="en-US" sz="1200"/>
              <a:t>less than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35% calving rates versus a potential 50%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4" descr="Global Meat Consumption Growth by Region: Africa Leading the Surge (2000-2050)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550" y="4804051"/>
            <a:ext cx="1716174" cy="19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"/>
          <p:cNvSpPr/>
          <p:nvPr/>
        </p:nvSpPr>
        <p:spPr>
          <a:xfrm>
            <a:off x="10699301" y="4248275"/>
            <a:ext cx="228600" cy="93900"/>
          </a:xfrm>
          <a:prstGeom prst="rect">
            <a:avLst/>
          </a:prstGeom>
          <a:solidFill>
            <a:srgbClr val="CCFFE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"/>
          <p:cNvSpPr/>
          <p:nvPr/>
        </p:nvSpPr>
        <p:spPr>
          <a:xfrm>
            <a:off x="310422" y="4297541"/>
            <a:ext cx="11214000" cy="412800"/>
          </a:xfrm>
          <a:prstGeom prst="roundRect">
            <a:avLst>
              <a:gd name="adj" fmla="val 50000"/>
            </a:avLst>
          </a:prstGeom>
          <a:solidFill>
            <a:srgbClr val="013B28"/>
          </a:solidFill>
          <a:ln>
            <a:noFill/>
          </a:ln>
        </p:spPr>
        <p:txBody>
          <a:bodyPr spcFirstLastPara="1" wrap="square" lIns="48500" tIns="48500" rIns="48500" bIns="485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54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4"/>
          <p:cNvPicPr preferRelativeResize="0"/>
          <p:nvPr/>
        </p:nvPicPr>
        <p:blipFill rotWithShape="1">
          <a:blip r:embed="rId3">
            <a:alphaModFix amt="5000"/>
          </a:blip>
          <a:srcRect l="8739" r="8739"/>
          <a:stretch/>
        </p:blipFill>
        <p:spPr>
          <a:xfrm>
            <a:off x="310422" y="4297541"/>
            <a:ext cx="11214000" cy="412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pic>
      <p:sp>
        <p:nvSpPr>
          <p:cNvPr id="185" name="Google Shape;185;p4"/>
          <p:cNvSpPr txBox="1"/>
          <p:nvPr/>
        </p:nvSpPr>
        <p:spPr>
          <a:xfrm>
            <a:off x="256900" y="4357550"/>
            <a:ext cx="109461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36454" lvl="0" indent="-3273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Quattrocento Sans"/>
              <a:buChar char="​"/>
            </a:pPr>
            <a:r>
              <a:rPr lang="en-US" sz="2200" b="1">
                <a:solidFill>
                  <a:schemeClr val="lt1"/>
                </a:solidFill>
              </a:rPr>
              <a:t>African farmers also need help to capture a market set to grow 119% by 2030</a:t>
            </a:r>
            <a:endParaRPr sz="2200" b="1">
              <a:solidFill>
                <a:schemeClr val="lt1"/>
              </a:solidFill>
            </a:endParaRPr>
          </a:p>
          <a:p>
            <a:pPr marL="0" marR="0" lvl="0" indent="-1091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18"/>
              <a:buChar char="​"/>
            </a:pPr>
            <a:endParaRPr sz="1718" b="1">
              <a:solidFill>
                <a:schemeClr val="lt1"/>
              </a:solidFill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8578076" y="5601550"/>
            <a:ext cx="3165900" cy="685200"/>
          </a:xfrm>
          <a:prstGeom prst="rect">
            <a:avLst/>
          </a:prstGeom>
          <a:solidFill>
            <a:srgbClr val="CCFFE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"/>
          <p:cNvSpPr/>
          <p:nvPr/>
        </p:nvSpPr>
        <p:spPr>
          <a:xfrm>
            <a:off x="5092095" y="4936624"/>
            <a:ext cx="257700" cy="2577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5092095" y="5552692"/>
            <a:ext cx="257700" cy="2577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89" name="Google Shape;189;p4"/>
          <p:cNvSpPr/>
          <p:nvPr/>
        </p:nvSpPr>
        <p:spPr>
          <a:xfrm>
            <a:off x="5092095" y="6152095"/>
            <a:ext cx="257700" cy="2577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190" name="Google Shape;190;p4"/>
          <p:cNvSpPr/>
          <p:nvPr/>
        </p:nvSpPr>
        <p:spPr>
          <a:xfrm>
            <a:off x="8578559" y="4886059"/>
            <a:ext cx="247800" cy="2577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191" name="Google Shape;191;p4"/>
          <p:cNvSpPr txBox="1"/>
          <p:nvPr/>
        </p:nvSpPr>
        <p:spPr>
          <a:xfrm>
            <a:off x="5443327" y="4930475"/>
            <a:ext cx="296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Supply gap: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production not meeting demand growth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"/>
          <p:cNvSpPr txBox="1"/>
          <p:nvPr/>
        </p:nvSpPr>
        <p:spPr>
          <a:xfrm>
            <a:off x="5443327" y="5519063"/>
            <a:ext cx="2967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Infrastructure: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Poor connectivity and services in rural areas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5443327" y="6107652"/>
            <a:ext cx="2967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challenges: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drought and disease outbreaks affecting productivity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 txBox="1"/>
          <p:nvPr/>
        </p:nvSpPr>
        <p:spPr>
          <a:xfrm>
            <a:off x="8929789" y="4832700"/>
            <a:ext cx="281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Market fragmentation: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disconnected value chains from farm to table</a:t>
            </a:r>
            <a:endParaRPr/>
          </a:p>
        </p:txBody>
      </p:sp>
      <p:sp>
        <p:nvSpPr>
          <p:cNvPr id="195" name="Google Shape;195;p4"/>
          <p:cNvSpPr/>
          <p:nvPr/>
        </p:nvSpPr>
        <p:spPr>
          <a:xfrm>
            <a:off x="8623546" y="5751518"/>
            <a:ext cx="247800" cy="2577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/>
          </a:p>
        </p:txBody>
      </p:sp>
      <p:sp>
        <p:nvSpPr>
          <p:cNvPr id="196" name="Google Shape;196;p4"/>
          <p:cNvSpPr txBox="1"/>
          <p:nvPr/>
        </p:nvSpPr>
        <p:spPr>
          <a:xfrm>
            <a:off x="8914306" y="5698138"/>
            <a:ext cx="2813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 gap: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limited adoption of modern farming practices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864b83e2ee_0_74"/>
          <p:cNvSpPr/>
          <p:nvPr/>
        </p:nvSpPr>
        <p:spPr>
          <a:xfrm>
            <a:off x="1" y="0"/>
            <a:ext cx="12192000" cy="127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3864b83e2ee_0_74"/>
          <p:cNvSpPr txBox="1">
            <a:spLocks noGrp="1"/>
          </p:cNvSpPr>
          <p:nvPr>
            <p:ph type="title"/>
          </p:nvPr>
        </p:nvSpPr>
        <p:spPr>
          <a:xfrm>
            <a:off x="554734" y="504074"/>
            <a:ext cx="1051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Our interviews with farmers highlighted key challenges at the root of the crisis</a:t>
            </a:r>
            <a:endParaRPr/>
          </a:p>
        </p:txBody>
      </p:sp>
      <p:sp>
        <p:nvSpPr>
          <p:cNvPr id="205" name="Google Shape;205;g3864b83e2ee_0_74"/>
          <p:cNvSpPr txBox="1">
            <a:spLocks noGrp="1"/>
          </p:cNvSpPr>
          <p:nvPr>
            <p:ph type="subTitle" idx="1"/>
          </p:nvPr>
        </p:nvSpPr>
        <p:spPr>
          <a:xfrm>
            <a:off x="554735" y="980054"/>
            <a:ext cx="6736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Both internal and external factors keep farmer growth at lower levels </a:t>
            </a:r>
            <a:endParaRPr/>
          </a:p>
        </p:txBody>
      </p:sp>
      <p:sp>
        <p:nvSpPr>
          <p:cNvPr id="206" name="Google Shape;206;g3864b83e2ee_0_74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207" name="Google Shape;207;g3864b83e2ee_0_74"/>
          <p:cNvSpPr txBox="1"/>
          <p:nvPr/>
        </p:nvSpPr>
        <p:spPr>
          <a:xfrm>
            <a:off x="431460" y="1516456"/>
            <a:ext cx="506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Management challenges</a:t>
            </a:r>
            <a:endParaRPr/>
          </a:p>
        </p:txBody>
      </p:sp>
      <p:sp>
        <p:nvSpPr>
          <p:cNvPr id="208" name="Google Shape;208;g3864b83e2ee_0_74"/>
          <p:cNvSpPr/>
          <p:nvPr/>
        </p:nvSpPr>
        <p:spPr>
          <a:xfrm>
            <a:off x="713778" y="2355971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209" name="Google Shape;209;g3864b83e2ee_0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706" y="2271576"/>
            <a:ext cx="508814" cy="50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864b83e2ee_0_74"/>
          <p:cNvSpPr/>
          <p:nvPr/>
        </p:nvSpPr>
        <p:spPr>
          <a:xfrm>
            <a:off x="3770759" y="2407147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211" name="Google Shape;211;g3864b83e2ee_0_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3391" y="4399502"/>
            <a:ext cx="508814" cy="50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864b83e2ee_0_74"/>
          <p:cNvSpPr/>
          <p:nvPr/>
        </p:nvSpPr>
        <p:spPr>
          <a:xfrm>
            <a:off x="713778" y="4581477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3864b83e2ee_0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3507" y="4416872"/>
            <a:ext cx="508814" cy="50881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864b83e2ee_0_74"/>
          <p:cNvSpPr/>
          <p:nvPr/>
        </p:nvSpPr>
        <p:spPr>
          <a:xfrm>
            <a:off x="3770759" y="4589968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id="215" name="Google Shape;215;g3864b83e2ee_0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3459" y="2276170"/>
            <a:ext cx="508814" cy="5088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g3864b83e2ee_0_74"/>
          <p:cNvCxnSpPr/>
          <p:nvPr/>
        </p:nvCxnSpPr>
        <p:spPr>
          <a:xfrm>
            <a:off x="554736" y="4150677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7" name="Google Shape;217;g3864b83e2ee_0_74"/>
          <p:cNvSpPr txBox="1"/>
          <p:nvPr/>
        </p:nvSpPr>
        <p:spPr>
          <a:xfrm>
            <a:off x="6283809" y="1516456"/>
            <a:ext cx="506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Theft crisis </a:t>
            </a:r>
            <a:endParaRPr/>
          </a:p>
        </p:txBody>
      </p:sp>
      <p:cxnSp>
        <p:nvCxnSpPr>
          <p:cNvPr id="218" name="Google Shape;218;g3864b83e2ee_0_74"/>
          <p:cNvCxnSpPr/>
          <p:nvPr/>
        </p:nvCxnSpPr>
        <p:spPr>
          <a:xfrm>
            <a:off x="3047675" y="2357494"/>
            <a:ext cx="0" cy="3693000"/>
          </a:xfrm>
          <a:prstGeom prst="straightConnector1">
            <a:avLst/>
          </a:prstGeom>
          <a:noFill/>
          <a:ln w="9525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864b83e2ee_0_74"/>
          <p:cNvSpPr txBox="1"/>
          <p:nvPr/>
        </p:nvSpPr>
        <p:spPr>
          <a:xfrm>
            <a:off x="451030" y="2860020"/>
            <a:ext cx="2507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Employees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Complex labor law compliance creates CCMA risks for farmers</a:t>
            </a:r>
            <a:endParaRPr/>
          </a:p>
        </p:txBody>
      </p:sp>
      <p:sp>
        <p:nvSpPr>
          <p:cNvPr id="220" name="Google Shape;220;g3864b83e2ee_0_74"/>
          <p:cNvSpPr txBox="1"/>
          <p:nvPr/>
        </p:nvSpPr>
        <p:spPr>
          <a:xfrm>
            <a:off x="3242846" y="2940817"/>
            <a:ext cx="2357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access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 record-keeping systems (mostly Excel and paper-based)</a:t>
            </a:r>
            <a:endParaRPr/>
          </a:p>
        </p:txBody>
      </p:sp>
      <p:sp>
        <p:nvSpPr>
          <p:cNvPr id="221" name="Google Shape;221;g3864b83e2ee_0_74"/>
          <p:cNvSpPr txBox="1"/>
          <p:nvPr/>
        </p:nvSpPr>
        <p:spPr>
          <a:xfrm>
            <a:off x="3242846" y="5017741"/>
            <a:ext cx="24633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 Productivity</a:t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calving rate vs potential is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35% vs 50%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due to: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Poor breeding management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Inadequate nutrition planning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Limited veterinary access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864b83e2ee_0_74"/>
          <p:cNvSpPr txBox="1"/>
          <p:nvPr/>
        </p:nvSpPr>
        <p:spPr>
          <a:xfrm>
            <a:off x="431460" y="5017741"/>
            <a:ext cx="2370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Coordination and Isolation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 collective organization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Weak farmer associations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Limited knowledge sharing</a:t>
            </a:r>
            <a:b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Ineffective collective bargaining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endParaRPr sz="14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g3864b83e2ee_0_74"/>
          <p:cNvCxnSpPr/>
          <p:nvPr/>
        </p:nvCxnSpPr>
        <p:spPr>
          <a:xfrm>
            <a:off x="451030" y="1903022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4" name="Google Shape;224;g3864b83e2ee_0_74"/>
          <p:cNvCxnSpPr/>
          <p:nvPr/>
        </p:nvCxnSpPr>
        <p:spPr>
          <a:xfrm>
            <a:off x="6283809" y="1903022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" name="Google Shape;225;g3864b83e2ee_0_74"/>
          <p:cNvSpPr txBox="1"/>
          <p:nvPr/>
        </p:nvSpPr>
        <p:spPr>
          <a:xfrm>
            <a:off x="6935190" y="13300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3864b83e2ee_0_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4933" y="2066785"/>
            <a:ext cx="5658786" cy="211122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3864b83e2ee_0_74"/>
          <p:cNvSpPr txBox="1"/>
          <p:nvPr/>
        </p:nvSpPr>
        <p:spPr>
          <a:xfrm>
            <a:off x="7338780" y="4399502"/>
            <a:ext cx="3611100" cy="21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0395" marR="0" lvl="1" indent="-2267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R1.4 billion annual economic impact 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South Africa's economy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87% of theft involves organized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crime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syndicates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not just survival theft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•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25% of livestock crimes are reported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police</a:t>
            </a:r>
            <a:endParaRPr/>
          </a:p>
          <a:p>
            <a:pPr marL="230395" marR="0" lvl="1" indent="-22679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Cattle theft 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increased by 11% 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recent quarters</a:t>
            </a:r>
            <a:endParaRPr/>
          </a:p>
          <a:p>
            <a:pPr marL="36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864b83e2ee_0_162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235" name="Google Shape;235;g3864b83e2ee_0_162"/>
          <p:cNvSpPr txBox="1">
            <a:spLocks noGrp="1"/>
          </p:cNvSpPr>
          <p:nvPr>
            <p:ph type="title" idx="4294967295"/>
          </p:nvPr>
        </p:nvSpPr>
        <p:spPr>
          <a:xfrm>
            <a:off x="4729018" y="254696"/>
            <a:ext cx="6910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Our Solution: Who We Are</a:t>
            </a:r>
            <a:endParaRPr/>
          </a:p>
        </p:txBody>
      </p:sp>
      <p:sp>
        <p:nvSpPr>
          <p:cNvPr id="236" name="Google Shape;236;g3864b83e2ee_0_162"/>
          <p:cNvSpPr txBox="1"/>
          <p:nvPr/>
        </p:nvSpPr>
        <p:spPr>
          <a:xfrm>
            <a:off x="4756725" y="1224875"/>
            <a:ext cx="7216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“Digitize and democratize African livestock farming for global competitiveness”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3864b83e2ee_0_162"/>
          <p:cNvSpPr txBox="1"/>
          <p:nvPr/>
        </p:nvSpPr>
        <p:spPr>
          <a:xfrm>
            <a:off x="4729018" y="741540"/>
            <a:ext cx="6911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Char char="​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Vision</a:t>
            </a:r>
            <a:endParaRPr/>
          </a:p>
        </p:txBody>
      </p:sp>
      <p:cxnSp>
        <p:nvCxnSpPr>
          <p:cNvPr id="238" name="Google Shape;238;g3864b83e2ee_0_162"/>
          <p:cNvCxnSpPr/>
          <p:nvPr/>
        </p:nvCxnSpPr>
        <p:spPr>
          <a:xfrm>
            <a:off x="4729018" y="1111677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9" name="Google Shape;239;g3864b83e2ee_0_162"/>
          <p:cNvCxnSpPr/>
          <p:nvPr/>
        </p:nvCxnSpPr>
        <p:spPr>
          <a:xfrm>
            <a:off x="4729018" y="4675322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" name="Google Shape;240;g3864b83e2ee_0_162"/>
          <p:cNvSpPr txBox="1"/>
          <p:nvPr/>
        </p:nvSpPr>
        <p:spPr>
          <a:xfrm>
            <a:off x="4729018" y="4778502"/>
            <a:ext cx="6911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Innovation: </a:t>
            </a:r>
            <a:r>
              <a:rPr lang="en-US" sz="16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Cutting edge IoT and AI solutions</a:t>
            </a:r>
            <a:endParaRPr/>
          </a:p>
        </p:txBody>
      </p:sp>
      <p:cxnSp>
        <p:nvCxnSpPr>
          <p:cNvPr id="241" name="Google Shape;241;g3864b83e2ee_0_162"/>
          <p:cNvCxnSpPr/>
          <p:nvPr/>
        </p:nvCxnSpPr>
        <p:spPr>
          <a:xfrm>
            <a:off x="4729018" y="5127903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864b83e2ee_0_162"/>
          <p:cNvSpPr/>
          <p:nvPr/>
        </p:nvSpPr>
        <p:spPr>
          <a:xfrm>
            <a:off x="554735" y="2155995"/>
            <a:ext cx="3457200" cy="3451200"/>
          </a:xfrm>
          <a:prstGeom prst="ellipse">
            <a:avLst/>
          </a:prstGeom>
          <a:solidFill>
            <a:srgbClr val="D2FF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864b83e2ee_0_162"/>
          <p:cNvSpPr/>
          <p:nvPr/>
        </p:nvSpPr>
        <p:spPr>
          <a:xfrm rot="-5400000" flipH="1">
            <a:off x="585313" y="2524687"/>
            <a:ext cx="1005938" cy="480928"/>
          </a:xfrm>
          <a:custGeom>
            <a:avLst/>
            <a:gdLst/>
            <a:ahLst/>
            <a:cxnLst/>
            <a:rect l="l" t="t" r="r" b="b"/>
            <a:pathLst>
              <a:path w="1501400" h="717803" extrusionOk="0">
                <a:moveTo>
                  <a:pt x="365461" y="51628"/>
                </a:moveTo>
                <a:lnTo>
                  <a:pt x="365374" y="51628"/>
                </a:lnTo>
                <a:lnTo>
                  <a:pt x="261465" y="51178"/>
                </a:lnTo>
                <a:cubicBezTo>
                  <a:pt x="247091" y="51117"/>
                  <a:pt x="235574" y="39436"/>
                  <a:pt x="235574" y="25088"/>
                </a:cubicBezTo>
                <a:cubicBezTo>
                  <a:pt x="235661" y="10784"/>
                  <a:pt x="247264" y="-777"/>
                  <a:pt x="261552" y="-777"/>
                </a:cubicBezTo>
                <a:lnTo>
                  <a:pt x="261725" y="-777"/>
                </a:lnTo>
                <a:lnTo>
                  <a:pt x="365634" y="-326"/>
                </a:lnTo>
                <a:cubicBezTo>
                  <a:pt x="379922" y="-266"/>
                  <a:pt x="391525" y="11416"/>
                  <a:pt x="391438" y="25764"/>
                </a:cubicBezTo>
                <a:cubicBezTo>
                  <a:pt x="391438" y="40077"/>
                  <a:pt x="379835" y="51628"/>
                  <a:pt x="365461" y="51628"/>
                </a:cubicBezTo>
                <a:close/>
                <a:moveTo>
                  <a:pt x="642552" y="52832"/>
                </a:moveTo>
                <a:lnTo>
                  <a:pt x="642465" y="52832"/>
                </a:lnTo>
                <a:lnTo>
                  <a:pt x="538556" y="52381"/>
                </a:lnTo>
                <a:cubicBezTo>
                  <a:pt x="524182" y="52321"/>
                  <a:pt x="512665" y="40631"/>
                  <a:pt x="512665" y="26292"/>
                </a:cubicBezTo>
                <a:cubicBezTo>
                  <a:pt x="512752" y="11978"/>
                  <a:pt x="524355" y="427"/>
                  <a:pt x="538643" y="427"/>
                </a:cubicBezTo>
                <a:lnTo>
                  <a:pt x="538816" y="427"/>
                </a:lnTo>
                <a:lnTo>
                  <a:pt x="642725" y="877"/>
                </a:lnTo>
                <a:cubicBezTo>
                  <a:pt x="657013" y="938"/>
                  <a:pt x="668616" y="12627"/>
                  <a:pt x="668529" y="26967"/>
                </a:cubicBezTo>
                <a:cubicBezTo>
                  <a:pt x="668529" y="41281"/>
                  <a:pt x="656839" y="52832"/>
                  <a:pt x="642552" y="52832"/>
                </a:cubicBezTo>
                <a:close/>
                <a:moveTo>
                  <a:pt x="919643" y="54036"/>
                </a:moveTo>
                <a:lnTo>
                  <a:pt x="919556" y="54036"/>
                </a:lnTo>
                <a:lnTo>
                  <a:pt x="815647" y="53585"/>
                </a:lnTo>
                <a:cubicBezTo>
                  <a:pt x="801272" y="53516"/>
                  <a:pt x="789756" y="41835"/>
                  <a:pt x="789756" y="27486"/>
                </a:cubicBezTo>
                <a:cubicBezTo>
                  <a:pt x="789843" y="13182"/>
                  <a:pt x="801446" y="1631"/>
                  <a:pt x="815734" y="1631"/>
                </a:cubicBezTo>
                <a:lnTo>
                  <a:pt x="815907" y="1631"/>
                </a:lnTo>
                <a:lnTo>
                  <a:pt x="919816" y="2081"/>
                </a:lnTo>
                <a:cubicBezTo>
                  <a:pt x="934104" y="2141"/>
                  <a:pt x="945707" y="13822"/>
                  <a:pt x="945620" y="28171"/>
                </a:cubicBezTo>
                <a:cubicBezTo>
                  <a:pt x="945620" y="42476"/>
                  <a:pt x="933930" y="54036"/>
                  <a:pt x="919643" y="54036"/>
                </a:cubicBezTo>
                <a:close/>
                <a:moveTo>
                  <a:pt x="1196734" y="55239"/>
                </a:moveTo>
                <a:lnTo>
                  <a:pt x="1196647" y="55239"/>
                </a:lnTo>
                <a:lnTo>
                  <a:pt x="1092738" y="54789"/>
                </a:lnTo>
                <a:cubicBezTo>
                  <a:pt x="1078363" y="54719"/>
                  <a:pt x="1066847" y="43038"/>
                  <a:pt x="1066847" y="28699"/>
                </a:cubicBezTo>
                <a:cubicBezTo>
                  <a:pt x="1066934" y="14385"/>
                  <a:pt x="1078537" y="2834"/>
                  <a:pt x="1092824" y="2834"/>
                </a:cubicBezTo>
                <a:lnTo>
                  <a:pt x="1092998" y="2834"/>
                </a:lnTo>
                <a:lnTo>
                  <a:pt x="1196907" y="3284"/>
                </a:lnTo>
                <a:cubicBezTo>
                  <a:pt x="1211195" y="3345"/>
                  <a:pt x="1222798" y="15026"/>
                  <a:pt x="1222711" y="29374"/>
                </a:cubicBezTo>
                <a:cubicBezTo>
                  <a:pt x="1222711" y="43688"/>
                  <a:pt x="1211021" y="55239"/>
                  <a:pt x="1196734" y="55239"/>
                </a:cubicBezTo>
                <a:close/>
                <a:moveTo>
                  <a:pt x="1473825" y="56443"/>
                </a:moveTo>
                <a:lnTo>
                  <a:pt x="1473738" y="56443"/>
                </a:lnTo>
                <a:lnTo>
                  <a:pt x="1369829" y="55984"/>
                </a:lnTo>
                <a:cubicBezTo>
                  <a:pt x="1355454" y="55923"/>
                  <a:pt x="1343938" y="44242"/>
                  <a:pt x="1343938" y="29894"/>
                </a:cubicBezTo>
                <a:cubicBezTo>
                  <a:pt x="1344025" y="15589"/>
                  <a:pt x="1355628" y="4029"/>
                  <a:pt x="1369915" y="4029"/>
                </a:cubicBezTo>
                <a:lnTo>
                  <a:pt x="1370089" y="4029"/>
                </a:lnTo>
                <a:lnTo>
                  <a:pt x="1473998" y="4488"/>
                </a:lnTo>
                <a:cubicBezTo>
                  <a:pt x="1488286" y="4549"/>
                  <a:pt x="1499888" y="16230"/>
                  <a:pt x="1499802" y="30578"/>
                </a:cubicBezTo>
                <a:cubicBezTo>
                  <a:pt x="1499802" y="44883"/>
                  <a:pt x="1488112" y="56443"/>
                  <a:pt x="1473825" y="56443"/>
                </a:cubicBezTo>
                <a:close/>
                <a:moveTo>
                  <a:pt x="39099" y="181740"/>
                </a:moveTo>
                <a:cubicBezTo>
                  <a:pt x="35895" y="181740"/>
                  <a:pt x="32605" y="181151"/>
                  <a:pt x="29488" y="179895"/>
                </a:cubicBezTo>
                <a:cubicBezTo>
                  <a:pt x="16153" y="174587"/>
                  <a:pt x="9659" y="159477"/>
                  <a:pt x="14941" y="146151"/>
                </a:cubicBezTo>
                <a:cubicBezTo>
                  <a:pt x="29315" y="109956"/>
                  <a:pt x="52868" y="77631"/>
                  <a:pt x="83088" y="52676"/>
                </a:cubicBezTo>
                <a:cubicBezTo>
                  <a:pt x="94085" y="43515"/>
                  <a:pt x="110451" y="45065"/>
                  <a:pt x="119629" y="56114"/>
                </a:cubicBezTo>
                <a:cubicBezTo>
                  <a:pt x="128808" y="67163"/>
                  <a:pt x="127249" y="83537"/>
                  <a:pt x="116165" y="92690"/>
                </a:cubicBezTo>
                <a:cubicBezTo>
                  <a:pt x="92699" y="112112"/>
                  <a:pt x="74429" y="137241"/>
                  <a:pt x="63172" y="165365"/>
                </a:cubicBezTo>
                <a:cubicBezTo>
                  <a:pt x="59189" y="175548"/>
                  <a:pt x="49404" y="181740"/>
                  <a:pt x="39099" y="181740"/>
                </a:cubicBezTo>
                <a:close/>
                <a:moveTo>
                  <a:pt x="24379" y="456943"/>
                </a:moveTo>
                <a:cubicBezTo>
                  <a:pt x="10091" y="456943"/>
                  <a:pt x="-1598" y="445305"/>
                  <a:pt x="-1598" y="430965"/>
                </a:cubicBezTo>
                <a:lnTo>
                  <a:pt x="-1598" y="327056"/>
                </a:lnTo>
                <a:cubicBezTo>
                  <a:pt x="-1598" y="312708"/>
                  <a:pt x="10091" y="301079"/>
                  <a:pt x="24379" y="301079"/>
                </a:cubicBezTo>
                <a:cubicBezTo>
                  <a:pt x="38753" y="301079"/>
                  <a:pt x="50356" y="312708"/>
                  <a:pt x="50356" y="327056"/>
                </a:cubicBezTo>
                <a:lnTo>
                  <a:pt x="50356" y="430965"/>
                </a:lnTo>
                <a:cubicBezTo>
                  <a:pt x="50356" y="445305"/>
                  <a:pt x="38753" y="456943"/>
                  <a:pt x="24379" y="456943"/>
                </a:cubicBezTo>
                <a:close/>
                <a:moveTo>
                  <a:pt x="24379" y="717027"/>
                </a:moveTo>
                <a:cubicBezTo>
                  <a:pt x="10091" y="717027"/>
                  <a:pt x="-1598" y="705398"/>
                  <a:pt x="-1598" y="691050"/>
                </a:cubicBezTo>
                <a:lnTo>
                  <a:pt x="-1598" y="604147"/>
                </a:lnTo>
                <a:cubicBezTo>
                  <a:pt x="-1598" y="589799"/>
                  <a:pt x="10091" y="578170"/>
                  <a:pt x="24379" y="578170"/>
                </a:cubicBezTo>
                <a:cubicBezTo>
                  <a:pt x="38753" y="578170"/>
                  <a:pt x="50356" y="589799"/>
                  <a:pt x="50356" y="604147"/>
                </a:cubicBezTo>
                <a:lnTo>
                  <a:pt x="50356" y="691050"/>
                </a:lnTo>
                <a:cubicBezTo>
                  <a:pt x="50356" y="705398"/>
                  <a:pt x="38753" y="717027"/>
                  <a:pt x="24379" y="7170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g3864b83e2ee_0_162"/>
          <p:cNvGrpSpPr/>
          <p:nvPr/>
        </p:nvGrpSpPr>
        <p:grpSpPr>
          <a:xfrm>
            <a:off x="575712" y="1553490"/>
            <a:ext cx="1420544" cy="974735"/>
            <a:chOff x="618428" y="1672015"/>
            <a:chExt cx="1718954" cy="1179495"/>
          </a:xfrm>
        </p:grpSpPr>
        <p:sp>
          <p:nvSpPr>
            <p:cNvPr id="245" name="Google Shape;245;g3864b83e2ee_0_162"/>
            <p:cNvSpPr/>
            <p:nvPr/>
          </p:nvSpPr>
          <p:spPr>
            <a:xfrm>
              <a:off x="618428" y="1672015"/>
              <a:ext cx="1718954" cy="1179495"/>
            </a:xfrm>
            <a:custGeom>
              <a:avLst/>
              <a:gdLst/>
              <a:ahLst/>
              <a:cxnLst/>
              <a:rect l="l" t="t" r="r" b="b"/>
              <a:pathLst>
                <a:path w="1718954" h="1179495" extrusionOk="0">
                  <a:moveTo>
                    <a:pt x="1675381" y="1179051"/>
                  </a:moveTo>
                  <a:lnTo>
                    <a:pt x="42716" y="1179051"/>
                  </a:lnTo>
                  <a:cubicBezTo>
                    <a:pt x="18888" y="1179051"/>
                    <a:pt x="-429" y="1159731"/>
                    <a:pt x="-429" y="1135902"/>
                  </a:cubicBezTo>
                  <a:lnTo>
                    <a:pt x="-429" y="42700"/>
                  </a:lnTo>
                  <a:cubicBezTo>
                    <a:pt x="-429" y="18871"/>
                    <a:pt x="18888" y="-445"/>
                    <a:pt x="42716" y="-445"/>
                  </a:cubicBezTo>
                  <a:lnTo>
                    <a:pt x="1675381" y="-445"/>
                  </a:lnTo>
                  <a:cubicBezTo>
                    <a:pt x="1699209" y="-445"/>
                    <a:pt x="1718525" y="18871"/>
                    <a:pt x="1718525" y="42700"/>
                  </a:cubicBezTo>
                  <a:lnTo>
                    <a:pt x="1718525" y="1135902"/>
                  </a:lnTo>
                  <a:cubicBezTo>
                    <a:pt x="1718525" y="1159731"/>
                    <a:pt x="1699209" y="1179051"/>
                    <a:pt x="1675381" y="117905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g3864b83e2ee_0_162"/>
            <p:cNvSpPr/>
            <p:nvPr/>
          </p:nvSpPr>
          <p:spPr>
            <a:xfrm>
              <a:off x="618428" y="1672015"/>
              <a:ext cx="1718954" cy="117996"/>
            </a:xfrm>
            <a:custGeom>
              <a:avLst/>
              <a:gdLst/>
              <a:ahLst/>
              <a:cxnLst/>
              <a:rect l="l" t="t" r="r" b="b"/>
              <a:pathLst>
                <a:path w="1718954" h="117996" extrusionOk="0">
                  <a:moveTo>
                    <a:pt x="1718525" y="117551"/>
                  </a:moveTo>
                  <a:lnTo>
                    <a:pt x="1718525" y="42700"/>
                  </a:lnTo>
                  <a:cubicBezTo>
                    <a:pt x="1718525" y="18871"/>
                    <a:pt x="1699209" y="-445"/>
                    <a:pt x="1675381" y="-445"/>
                  </a:cubicBezTo>
                  <a:lnTo>
                    <a:pt x="42716" y="-445"/>
                  </a:lnTo>
                  <a:cubicBezTo>
                    <a:pt x="18888" y="-445"/>
                    <a:pt x="-429" y="18871"/>
                    <a:pt x="-429" y="42700"/>
                  </a:cubicBezTo>
                  <a:lnTo>
                    <a:pt x="-429" y="117551"/>
                  </a:lnTo>
                  <a:lnTo>
                    <a:pt x="1718525" y="11755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g3864b83e2ee_0_162"/>
            <p:cNvSpPr/>
            <p:nvPr/>
          </p:nvSpPr>
          <p:spPr>
            <a:xfrm>
              <a:off x="775657" y="1887333"/>
              <a:ext cx="376412" cy="11298"/>
            </a:xfrm>
            <a:custGeom>
              <a:avLst/>
              <a:gdLst/>
              <a:ahLst/>
              <a:cxnLst/>
              <a:rect l="l" t="t" r="r" b="b"/>
              <a:pathLst>
                <a:path w="376412" h="11298" extrusionOk="0">
                  <a:moveTo>
                    <a:pt x="-429" y="10854"/>
                  </a:moveTo>
                  <a:lnTo>
                    <a:pt x="375984" y="10854"/>
                  </a:lnTo>
                  <a:lnTo>
                    <a:pt x="375984" y="-445"/>
                  </a:lnTo>
                  <a:lnTo>
                    <a:pt x="-429" y="-44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3864b83e2ee_0_162"/>
            <p:cNvSpPr/>
            <p:nvPr/>
          </p:nvSpPr>
          <p:spPr>
            <a:xfrm>
              <a:off x="775657" y="1955131"/>
              <a:ext cx="376412" cy="11298"/>
            </a:xfrm>
            <a:custGeom>
              <a:avLst/>
              <a:gdLst/>
              <a:ahLst/>
              <a:cxnLst/>
              <a:rect l="l" t="t" r="r" b="b"/>
              <a:pathLst>
                <a:path w="376412" h="11298" extrusionOk="0">
                  <a:moveTo>
                    <a:pt x="-429" y="10854"/>
                  </a:moveTo>
                  <a:lnTo>
                    <a:pt x="375984" y="10854"/>
                  </a:lnTo>
                  <a:lnTo>
                    <a:pt x="375984" y="-445"/>
                  </a:lnTo>
                  <a:lnTo>
                    <a:pt x="-429" y="-44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3864b83e2ee_0_162"/>
            <p:cNvSpPr/>
            <p:nvPr/>
          </p:nvSpPr>
          <p:spPr>
            <a:xfrm>
              <a:off x="762239" y="2190461"/>
              <a:ext cx="139581" cy="439893"/>
            </a:xfrm>
            <a:custGeom>
              <a:avLst/>
              <a:gdLst/>
              <a:ahLst/>
              <a:cxnLst/>
              <a:rect l="l" t="t" r="r" b="b"/>
              <a:pathLst>
                <a:path w="139581" h="439893" extrusionOk="0">
                  <a:moveTo>
                    <a:pt x="-429" y="-445"/>
                  </a:moveTo>
                  <a:lnTo>
                    <a:pt x="139152" y="-445"/>
                  </a:lnTo>
                  <a:lnTo>
                    <a:pt x="139152" y="439448"/>
                  </a:lnTo>
                  <a:lnTo>
                    <a:pt x="-429" y="4394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3864b83e2ee_0_162"/>
            <p:cNvSpPr/>
            <p:nvPr/>
          </p:nvSpPr>
          <p:spPr>
            <a:xfrm>
              <a:off x="1351518" y="2212636"/>
              <a:ext cx="139584" cy="417717"/>
            </a:xfrm>
            <a:custGeom>
              <a:avLst/>
              <a:gdLst/>
              <a:ahLst/>
              <a:cxnLst/>
              <a:rect l="l" t="t" r="r" b="b"/>
              <a:pathLst>
                <a:path w="139584" h="417717" extrusionOk="0">
                  <a:moveTo>
                    <a:pt x="-429" y="-445"/>
                  </a:moveTo>
                  <a:lnTo>
                    <a:pt x="139155" y="-445"/>
                  </a:lnTo>
                  <a:lnTo>
                    <a:pt x="139155" y="417273"/>
                  </a:lnTo>
                  <a:lnTo>
                    <a:pt x="-429" y="417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g3864b83e2ee_0_162"/>
            <p:cNvSpPr/>
            <p:nvPr/>
          </p:nvSpPr>
          <p:spPr>
            <a:xfrm>
              <a:off x="1155090" y="2090843"/>
              <a:ext cx="139587" cy="539511"/>
            </a:xfrm>
            <a:custGeom>
              <a:avLst/>
              <a:gdLst/>
              <a:ahLst/>
              <a:cxnLst/>
              <a:rect l="l" t="t" r="r" b="b"/>
              <a:pathLst>
                <a:path w="139587" h="539511" extrusionOk="0">
                  <a:moveTo>
                    <a:pt x="-429" y="-445"/>
                  </a:moveTo>
                  <a:lnTo>
                    <a:pt x="139158" y="-445"/>
                  </a:lnTo>
                  <a:lnTo>
                    <a:pt x="139158" y="539066"/>
                  </a:lnTo>
                  <a:lnTo>
                    <a:pt x="-429" y="53906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3864b83e2ee_0_162"/>
            <p:cNvSpPr/>
            <p:nvPr/>
          </p:nvSpPr>
          <p:spPr>
            <a:xfrm>
              <a:off x="961264" y="2279166"/>
              <a:ext cx="134388" cy="351188"/>
            </a:xfrm>
            <a:custGeom>
              <a:avLst/>
              <a:gdLst/>
              <a:ahLst/>
              <a:cxnLst/>
              <a:rect l="l" t="t" r="r" b="b"/>
              <a:pathLst>
                <a:path w="134388" h="351188" extrusionOk="0">
                  <a:moveTo>
                    <a:pt x="-429" y="-445"/>
                  </a:moveTo>
                  <a:lnTo>
                    <a:pt x="133960" y="-445"/>
                  </a:lnTo>
                  <a:lnTo>
                    <a:pt x="133960" y="350743"/>
                  </a:lnTo>
                  <a:lnTo>
                    <a:pt x="-429" y="3507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3864b83e2ee_0_162"/>
            <p:cNvSpPr/>
            <p:nvPr/>
          </p:nvSpPr>
          <p:spPr>
            <a:xfrm>
              <a:off x="2195188" y="2676548"/>
              <a:ext cx="88546" cy="31830"/>
            </a:xfrm>
            <a:custGeom>
              <a:avLst/>
              <a:gdLst/>
              <a:ahLst/>
              <a:cxnLst/>
              <a:rect l="l" t="t" r="r" b="b"/>
              <a:pathLst>
                <a:path w="88546" h="31830" extrusionOk="0">
                  <a:moveTo>
                    <a:pt x="88117" y="-445"/>
                  </a:moveTo>
                  <a:lnTo>
                    <a:pt x="-429" y="-445"/>
                  </a:lnTo>
                  <a:lnTo>
                    <a:pt x="-429" y="31385"/>
                  </a:lnTo>
                  <a:lnTo>
                    <a:pt x="88117" y="31385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g3864b83e2ee_0_162"/>
          <p:cNvSpPr/>
          <p:nvPr/>
        </p:nvSpPr>
        <p:spPr>
          <a:xfrm>
            <a:off x="2863059" y="2514946"/>
            <a:ext cx="1005937" cy="1049275"/>
          </a:xfrm>
          <a:custGeom>
            <a:avLst/>
            <a:gdLst/>
            <a:ahLst/>
            <a:cxnLst/>
            <a:rect l="l" t="t" r="r" b="b"/>
            <a:pathLst>
              <a:path w="1501398" h="1566082" extrusionOk="0">
                <a:moveTo>
                  <a:pt x="1132743" y="51628"/>
                </a:moveTo>
                <a:cubicBezTo>
                  <a:pt x="1118456" y="51628"/>
                  <a:pt x="1106852" y="40077"/>
                  <a:pt x="1106766" y="25764"/>
                </a:cubicBezTo>
                <a:cubicBezTo>
                  <a:pt x="1106679" y="11416"/>
                  <a:pt x="1118283" y="-266"/>
                  <a:pt x="1132656" y="-326"/>
                </a:cubicBezTo>
                <a:lnTo>
                  <a:pt x="1236565" y="-777"/>
                </a:lnTo>
                <a:lnTo>
                  <a:pt x="1236652" y="-777"/>
                </a:lnTo>
                <a:cubicBezTo>
                  <a:pt x="1250939" y="-777"/>
                  <a:pt x="1262542" y="10784"/>
                  <a:pt x="1262629" y="25097"/>
                </a:cubicBezTo>
                <a:cubicBezTo>
                  <a:pt x="1262716" y="39436"/>
                  <a:pt x="1251112" y="51117"/>
                  <a:pt x="1236739" y="51178"/>
                </a:cubicBezTo>
                <a:lnTo>
                  <a:pt x="1132829" y="51628"/>
                </a:lnTo>
                <a:lnTo>
                  <a:pt x="1132743" y="51628"/>
                </a:lnTo>
                <a:close/>
                <a:moveTo>
                  <a:pt x="855652" y="52832"/>
                </a:moveTo>
                <a:cubicBezTo>
                  <a:pt x="841365" y="52832"/>
                  <a:pt x="829761" y="41281"/>
                  <a:pt x="829675" y="26967"/>
                </a:cubicBezTo>
                <a:cubicBezTo>
                  <a:pt x="829588" y="12627"/>
                  <a:pt x="841192" y="938"/>
                  <a:pt x="855565" y="877"/>
                </a:cubicBezTo>
                <a:lnTo>
                  <a:pt x="959474" y="427"/>
                </a:lnTo>
                <a:lnTo>
                  <a:pt x="959561" y="427"/>
                </a:lnTo>
                <a:cubicBezTo>
                  <a:pt x="973848" y="427"/>
                  <a:pt x="985452" y="11978"/>
                  <a:pt x="985538" y="26292"/>
                </a:cubicBezTo>
                <a:cubicBezTo>
                  <a:pt x="985625" y="40631"/>
                  <a:pt x="974021" y="52321"/>
                  <a:pt x="959648" y="52381"/>
                </a:cubicBezTo>
                <a:lnTo>
                  <a:pt x="855739" y="52832"/>
                </a:lnTo>
                <a:lnTo>
                  <a:pt x="855652" y="52832"/>
                </a:lnTo>
                <a:close/>
                <a:moveTo>
                  <a:pt x="578561" y="54036"/>
                </a:moveTo>
                <a:cubicBezTo>
                  <a:pt x="564274" y="54036"/>
                  <a:pt x="552670" y="42476"/>
                  <a:pt x="552584" y="28171"/>
                </a:cubicBezTo>
                <a:cubicBezTo>
                  <a:pt x="552497" y="13822"/>
                  <a:pt x="564101" y="2141"/>
                  <a:pt x="578474" y="2081"/>
                </a:cubicBezTo>
                <a:lnTo>
                  <a:pt x="682383" y="1631"/>
                </a:lnTo>
                <a:lnTo>
                  <a:pt x="682470" y="1631"/>
                </a:lnTo>
                <a:cubicBezTo>
                  <a:pt x="696757" y="1631"/>
                  <a:pt x="708361" y="13182"/>
                  <a:pt x="708447" y="27486"/>
                </a:cubicBezTo>
                <a:cubicBezTo>
                  <a:pt x="708534" y="41835"/>
                  <a:pt x="696930" y="53516"/>
                  <a:pt x="682557" y="53585"/>
                </a:cubicBezTo>
                <a:lnTo>
                  <a:pt x="578648" y="54036"/>
                </a:lnTo>
                <a:lnTo>
                  <a:pt x="578561" y="54036"/>
                </a:lnTo>
                <a:close/>
                <a:moveTo>
                  <a:pt x="301470" y="55239"/>
                </a:moveTo>
                <a:cubicBezTo>
                  <a:pt x="287183" y="55239"/>
                  <a:pt x="275579" y="43688"/>
                  <a:pt x="275493" y="29374"/>
                </a:cubicBezTo>
                <a:cubicBezTo>
                  <a:pt x="275493" y="15026"/>
                  <a:pt x="287010" y="3345"/>
                  <a:pt x="301383" y="3284"/>
                </a:cubicBezTo>
                <a:lnTo>
                  <a:pt x="405292" y="2834"/>
                </a:lnTo>
                <a:lnTo>
                  <a:pt x="405379" y="2834"/>
                </a:lnTo>
                <a:cubicBezTo>
                  <a:pt x="419666" y="2834"/>
                  <a:pt x="431356" y="14385"/>
                  <a:pt x="431356" y="28699"/>
                </a:cubicBezTo>
                <a:cubicBezTo>
                  <a:pt x="431443" y="43038"/>
                  <a:pt x="419839" y="54719"/>
                  <a:pt x="405466" y="54789"/>
                </a:cubicBezTo>
                <a:lnTo>
                  <a:pt x="301557" y="55239"/>
                </a:lnTo>
                <a:lnTo>
                  <a:pt x="301470" y="55239"/>
                </a:lnTo>
                <a:close/>
                <a:moveTo>
                  <a:pt x="24379" y="56443"/>
                </a:moveTo>
                <a:cubicBezTo>
                  <a:pt x="10092" y="56443"/>
                  <a:pt x="-1512" y="44883"/>
                  <a:pt x="-1598" y="30578"/>
                </a:cubicBezTo>
                <a:cubicBezTo>
                  <a:pt x="-1598" y="16230"/>
                  <a:pt x="9919" y="4549"/>
                  <a:pt x="24292" y="4488"/>
                </a:cubicBezTo>
                <a:lnTo>
                  <a:pt x="128201" y="4029"/>
                </a:lnTo>
                <a:lnTo>
                  <a:pt x="128288" y="4029"/>
                </a:lnTo>
                <a:cubicBezTo>
                  <a:pt x="142575" y="4029"/>
                  <a:pt x="154265" y="15589"/>
                  <a:pt x="154265" y="29894"/>
                </a:cubicBezTo>
                <a:cubicBezTo>
                  <a:pt x="154352" y="44242"/>
                  <a:pt x="142748" y="55923"/>
                  <a:pt x="128375" y="55984"/>
                </a:cubicBezTo>
                <a:lnTo>
                  <a:pt x="24466" y="56443"/>
                </a:lnTo>
                <a:lnTo>
                  <a:pt x="24379" y="56443"/>
                </a:lnTo>
                <a:close/>
                <a:moveTo>
                  <a:pt x="1459190" y="181740"/>
                </a:moveTo>
                <a:cubicBezTo>
                  <a:pt x="1448886" y="181740"/>
                  <a:pt x="1439103" y="175548"/>
                  <a:pt x="1435031" y="165374"/>
                </a:cubicBezTo>
                <a:cubicBezTo>
                  <a:pt x="1423862" y="137241"/>
                  <a:pt x="1405504" y="112103"/>
                  <a:pt x="1382038" y="92690"/>
                </a:cubicBezTo>
                <a:cubicBezTo>
                  <a:pt x="1371041" y="83537"/>
                  <a:pt x="1369483" y="67163"/>
                  <a:pt x="1378660" y="56114"/>
                </a:cubicBezTo>
                <a:cubicBezTo>
                  <a:pt x="1387753" y="45065"/>
                  <a:pt x="1404119" y="43515"/>
                  <a:pt x="1415203" y="52676"/>
                </a:cubicBezTo>
                <a:cubicBezTo>
                  <a:pt x="1445337" y="77623"/>
                  <a:pt x="1468889" y="109947"/>
                  <a:pt x="1483349" y="146142"/>
                </a:cubicBezTo>
                <a:cubicBezTo>
                  <a:pt x="1488632" y="159468"/>
                  <a:pt x="1482138" y="174578"/>
                  <a:pt x="1468803" y="179887"/>
                </a:cubicBezTo>
                <a:cubicBezTo>
                  <a:pt x="1465598" y="181151"/>
                  <a:pt x="1462395" y="181740"/>
                  <a:pt x="1459190" y="181740"/>
                </a:cubicBezTo>
                <a:close/>
                <a:moveTo>
                  <a:pt x="1473823" y="456943"/>
                </a:moveTo>
                <a:cubicBezTo>
                  <a:pt x="1459537" y="456943"/>
                  <a:pt x="1447846" y="445305"/>
                  <a:pt x="1447846" y="430965"/>
                </a:cubicBezTo>
                <a:lnTo>
                  <a:pt x="1447846" y="327056"/>
                </a:lnTo>
                <a:cubicBezTo>
                  <a:pt x="1447846" y="312708"/>
                  <a:pt x="1459537" y="301079"/>
                  <a:pt x="1473823" y="301079"/>
                </a:cubicBezTo>
                <a:cubicBezTo>
                  <a:pt x="1488199" y="301079"/>
                  <a:pt x="1499801" y="312708"/>
                  <a:pt x="1499801" y="327056"/>
                </a:cubicBezTo>
                <a:lnTo>
                  <a:pt x="1499801" y="430965"/>
                </a:lnTo>
                <a:cubicBezTo>
                  <a:pt x="1499801" y="445305"/>
                  <a:pt x="1488199" y="456943"/>
                  <a:pt x="1473823" y="456943"/>
                </a:cubicBezTo>
                <a:close/>
                <a:moveTo>
                  <a:pt x="1473823" y="734034"/>
                </a:moveTo>
                <a:cubicBezTo>
                  <a:pt x="1459537" y="734034"/>
                  <a:pt x="1447846" y="722396"/>
                  <a:pt x="1447846" y="708056"/>
                </a:cubicBezTo>
                <a:lnTo>
                  <a:pt x="1447846" y="604147"/>
                </a:lnTo>
                <a:cubicBezTo>
                  <a:pt x="1447846" y="589799"/>
                  <a:pt x="1459537" y="578170"/>
                  <a:pt x="1473823" y="578170"/>
                </a:cubicBezTo>
                <a:cubicBezTo>
                  <a:pt x="1488199" y="578170"/>
                  <a:pt x="1499801" y="589799"/>
                  <a:pt x="1499801" y="604147"/>
                </a:cubicBezTo>
                <a:lnTo>
                  <a:pt x="1499801" y="708056"/>
                </a:lnTo>
                <a:cubicBezTo>
                  <a:pt x="1499801" y="722396"/>
                  <a:pt x="1488199" y="734034"/>
                  <a:pt x="1473823" y="734034"/>
                </a:cubicBezTo>
                <a:close/>
                <a:moveTo>
                  <a:pt x="1473823" y="1011124"/>
                </a:moveTo>
                <a:cubicBezTo>
                  <a:pt x="1459537" y="1011124"/>
                  <a:pt x="1447846" y="999487"/>
                  <a:pt x="1447846" y="985147"/>
                </a:cubicBezTo>
                <a:lnTo>
                  <a:pt x="1447846" y="881238"/>
                </a:lnTo>
                <a:cubicBezTo>
                  <a:pt x="1447846" y="866890"/>
                  <a:pt x="1459537" y="855261"/>
                  <a:pt x="1473823" y="855261"/>
                </a:cubicBezTo>
                <a:cubicBezTo>
                  <a:pt x="1488199" y="855261"/>
                  <a:pt x="1499801" y="866890"/>
                  <a:pt x="1499801" y="881238"/>
                </a:cubicBezTo>
                <a:lnTo>
                  <a:pt x="1499801" y="985147"/>
                </a:lnTo>
                <a:cubicBezTo>
                  <a:pt x="1499801" y="999487"/>
                  <a:pt x="1488199" y="1011124"/>
                  <a:pt x="1473823" y="1011124"/>
                </a:cubicBezTo>
                <a:close/>
                <a:moveTo>
                  <a:pt x="1473823" y="1288215"/>
                </a:moveTo>
                <a:cubicBezTo>
                  <a:pt x="1459537" y="1288215"/>
                  <a:pt x="1447846" y="1276577"/>
                  <a:pt x="1447846" y="1262238"/>
                </a:cubicBezTo>
                <a:lnTo>
                  <a:pt x="1447846" y="1158329"/>
                </a:lnTo>
                <a:cubicBezTo>
                  <a:pt x="1447846" y="1143981"/>
                  <a:pt x="1459537" y="1132352"/>
                  <a:pt x="1473823" y="1132352"/>
                </a:cubicBezTo>
                <a:cubicBezTo>
                  <a:pt x="1488199" y="1132352"/>
                  <a:pt x="1499801" y="1143981"/>
                  <a:pt x="1499801" y="1158329"/>
                </a:cubicBezTo>
                <a:lnTo>
                  <a:pt x="1499801" y="1262238"/>
                </a:lnTo>
                <a:cubicBezTo>
                  <a:pt x="1499801" y="1276577"/>
                  <a:pt x="1488199" y="1288215"/>
                  <a:pt x="1473823" y="1288215"/>
                </a:cubicBezTo>
                <a:close/>
                <a:moveTo>
                  <a:pt x="1473823" y="1565306"/>
                </a:moveTo>
                <a:cubicBezTo>
                  <a:pt x="1459537" y="1565306"/>
                  <a:pt x="1447846" y="1553668"/>
                  <a:pt x="1447846" y="1539329"/>
                </a:cubicBezTo>
                <a:lnTo>
                  <a:pt x="1447846" y="1435420"/>
                </a:lnTo>
                <a:cubicBezTo>
                  <a:pt x="1447846" y="1421072"/>
                  <a:pt x="1459537" y="1409442"/>
                  <a:pt x="1473823" y="1409442"/>
                </a:cubicBezTo>
                <a:cubicBezTo>
                  <a:pt x="1488199" y="1409442"/>
                  <a:pt x="1499801" y="1421072"/>
                  <a:pt x="1499801" y="1435420"/>
                </a:cubicBezTo>
                <a:lnTo>
                  <a:pt x="1499801" y="1539329"/>
                </a:lnTo>
                <a:cubicBezTo>
                  <a:pt x="1499801" y="1553668"/>
                  <a:pt x="1488199" y="1565306"/>
                  <a:pt x="1473823" y="15653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3864b83e2ee_0_162"/>
          <p:cNvSpPr/>
          <p:nvPr/>
        </p:nvSpPr>
        <p:spPr>
          <a:xfrm rot="5400000" flipH="1">
            <a:off x="3124491" y="4676555"/>
            <a:ext cx="1005938" cy="480928"/>
          </a:xfrm>
          <a:custGeom>
            <a:avLst/>
            <a:gdLst/>
            <a:ahLst/>
            <a:cxnLst/>
            <a:rect l="l" t="t" r="r" b="b"/>
            <a:pathLst>
              <a:path w="1501400" h="717803" extrusionOk="0">
                <a:moveTo>
                  <a:pt x="365461" y="51628"/>
                </a:moveTo>
                <a:lnTo>
                  <a:pt x="365374" y="51628"/>
                </a:lnTo>
                <a:lnTo>
                  <a:pt x="261465" y="51178"/>
                </a:lnTo>
                <a:cubicBezTo>
                  <a:pt x="247091" y="51117"/>
                  <a:pt x="235574" y="39436"/>
                  <a:pt x="235574" y="25088"/>
                </a:cubicBezTo>
                <a:cubicBezTo>
                  <a:pt x="235661" y="10784"/>
                  <a:pt x="247264" y="-777"/>
                  <a:pt x="261552" y="-777"/>
                </a:cubicBezTo>
                <a:lnTo>
                  <a:pt x="261725" y="-777"/>
                </a:lnTo>
                <a:lnTo>
                  <a:pt x="365634" y="-326"/>
                </a:lnTo>
                <a:cubicBezTo>
                  <a:pt x="379922" y="-266"/>
                  <a:pt x="391525" y="11416"/>
                  <a:pt x="391438" y="25764"/>
                </a:cubicBezTo>
                <a:cubicBezTo>
                  <a:pt x="391438" y="40077"/>
                  <a:pt x="379835" y="51628"/>
                  <a:pt x="365461" y="51628"/>
                </a:cubicBezTo>
                <a:close/>
                <a:moveTo>
                  <a:pt x="642552" y="52832"/>
                </a:moveTo>
                <a:lnTo>
                  <a:pt x="642465" y="52832"/>
                </a:lnTo>
                <a:lnTo>
                  <a:pt x="538556" y="52381"/>
                </a:lnTo>
                <a:cubicBezTo>
                  <a:pt x="524182" y="52321"/>
                  <a:pt x="512665" y="40631"/>
                  <a:pt x="512665" y="26292"/>
                </a:cubicBezTo>
                <a:cubicBezTo>
                  <a:pt x="512752" y="11978"/>
                  <a:pt x="524355" y="427"/>
                  <a:pt x="538643" y="427"/>
                </a:cubicBezTo>
                <a:lnTo>
                  <a:pt x="538816" y="427"/>
                </a:lnTo>
                <a:lnTo>
                  <a:pt x="642725" y="877"/>
                </a:lnTo>
                <a:cubicBezTo>
                  <a:pt x="657013" y="938"/>
                  <a:pt x="668616" y="12627"/>
                  <a:pt x="668529" y="26967"/>
                </a:cubicBezTo>
                <a:cubicBezTo>
                  <a:pt x="668529" y="41281"/>
                  <a:pt x="656839" y="52832"/>
                  <a:pt x="642552" y="52832"/>
                </a:cubicBezTo>
                <a:close/>
                <a:moveTo>
                  <a:pt x="919643" y="54036"/>
                </a:moveTo>
                <a:lnTo>
                  <a:pt x="919556" y="54036"/>
                </a:lnTo>
                <a:lnTo>
                  <a:pt x="815647" y="53585"/>
                </a:lnTo>
                <a:cubicBezTo>
                  <a:pt x="801272" y="53516"/>
                  <a:pt x="789756" y="41835"/>
                  <a:pt x="789756" y="27486"/>
                </a:cubicBezTo>
                <a:cubicBezTo>
                  <a:pt x="789843" y="13182"/>
                  <a:pt x="801446" y="1631"/>
                  <a:pt x="815734" y="1631"/>
                </a:cubicBezTo>
                <a:lnTo>
                  <a:pt x="815907" y="1631"/>
                </a:lnTo>
                <a:lnTo>
                  <a:pt x="919816" y="2081"/>
                </a:lnTo>
                <a:cubicBezTo>
                  <a:pt x="934104" y="2141"/>
                  <a:pt x="945707" y="13822"/>
                  <a:pt x="945620" y="28171"/>
                </a:cubicBezTo>
                <a:cubicBezTo>
                  <a:pt x="945620" y="42476"/>
                  <a:pt x="933930" y="54036"/>
                  <a:pt x="919643" y="54036"/>
                </a:cubicBezTo>
                <a:close/>
                <a:moveTo>
                  <a:pt x="1196734" y="55239"/>
                </a:moveTo>
                <a:lnTo>
                  <a:pt x="1196647" y="55239"/>
                </a:lnTo>
                <a:lnTo>
                  <a:pt x="1092738" y="54789"/>
                </a:lnTo>
                <a:cubicBezTo>
                  <a:pt x="1078363" y="54719"/>
                  <a:pt x="1066847" y="43038"/>
                  <a:pt x="1066847" y="28699"/>
                </a:cubicBezTo>
                <a:cubicBezTo>
                  <a:pt x="1066934" y="14385"/>
                  <a:pt x="1078537" y="2834"/>
                  <a:pt x="1092824" y="2834"/>
                </a:cubicBezTo>
                <a:lnTo>
                  <a:pt x="1092998" y="2834"/>
                </a:lnTo>
                <a:lnTo>
                  <a:pt x="1196907" y="3284"/>
                </a:lnTo>
                <a:cubicBezTo>
                  <a:pt x="1211195" y="3345"/>
                  <a:pt x="1222798" y="15026"/>
                  <a:pt x="1222711" y="29374"/>
                </a:cubicBezTo>
                <a:cubicBezTo>
                  <a:pt x="1222711" y="43688"/>
                  <a:pt x="1211021" y="55239"/>
                  <a:pt x="1196734" y="55239"/>
                </a:cubicBezTo>
                <a:close/>
                <a:moveTo>
                  <a:pt x="1473825" y="56443"/>
                </a:moveTo>
                <a:lnTo>
                  <a:pt x="1473738" y="56443"/>
                </a:lnTo>
                <a:lnTo>
                  <a:pt x="1369829" y="55984"/>
                </a:lnTo>
                <a:cubicBezTo>
                  <a:pt x="1355454" y="55923"/>
                  <a:pt x="1343938" y="44242"/>
                  <a:pt x="1343938" y="29894"/>
                </a:cubicBezTo>
                <a:cubicBezTo>
                  <a:pt x="1344025" y="15589"/>
                  <a:pt x="1355628" y="4029"/>
                  <a:pt x="1369915" y="4029"/>
                </a:cubicBezTo>
                <a:lnTo>
                  <a:pt x="1370089" y="4029"/>
                </a:lnTo>
                <a:lnTo>
                  <a:pt x="1473998" y="4488"/>
                </a:lnTo>
                <a:cubicBezTo>
                  <a:pt x="1488286" y="4549"/>
                  <a:pt x="1499888" y="16230"/>
                  <a:pt x="1499802" y="30578"/>
                </a:cubicBezTo>
                <a:cubicBezTo>
                  <a:pt x="1499802" y="44883"/>
                  <a:pt x="1488112" y="56443"/>
                  <a:pt x="1473825" y="56443"/>
                </a:cubicBezTo>
                <a:close/>
                <a:moveTo>
                  <a:pt x="39099" y="181740"/>
                </a:moveTo>
                <a:cubicBezTo>
                  <a:pt x="35895" y="181740"/>
                  <a:pt x="32605" y="181151"/>
                  <a:pt x="29488" y="179895"/>
                </a:cubicBezTo>
                <a:cubicBezTo>
                  <a:pt x="16153" y="174587"/>
                  <a:pt x="9659" y="159477"/>
                  <a:pt x="14941" y="146151"/>
                </a:cubicBezTo>
                <a:cubicBezTo>
                  <a:pt x="29315" y="109956"/>
                  <a:pt x="52868" y="77631"/>
                  <a:pt x="83088" y="52676"/>
                </a:cubicBezTo>
                <a:cubicBezTo>
                  <a:pt x="94085" y="43515"/>
                  <a:pt x="110451" y="45065"/>
                  <a:pt x="119629" y="56114"/>
                </a:cubicBezTo>
                <a:cubicBezTo>
                  <a:pt x="128808" y="67163"/>
                  <a:pt x="127249" y="83537"/>
                  <a:pt x="116165" y="92690"/>
                </a:cubicBezTo>
                <a:cubicBezTo>
                  <a:pt x="92699" y="112112"/>
                  <a:pt x="74429" y="137241"/>
                  <a:pt x="63172" y="165365"/>
                </a:cubicBezTo>
                <a:cubicBezTo>
                  <a:pt x="59189" y="175548"/>
                  <a:pt x="49404" y="181740"/>
                  <a:pt x="39099" y="181740"/>
                </a:cubicBezTo>
                <a:close/>
                <a:moveTo>
                  <a:pt x="24379" y="456943"/>
                </a:moveTo>
                <a:cubicBezTo>
                  <a:pt x="10091" y="456943"/>
                  <a:pt x="-1598" y="445305"/>
                  <a:pt x="-1598" y="430965"/>
                </a:cubicBezTo>
                <a:lnTo>
                  <a:pt x="-1598" y="327056"/>
                </a:lnTo>
                <a:cubicBezTo>
                  <a:pt x="-1598" y="312708"/>
                  <a:pt x="10091" y="301079"/>
                  <a:pt x="24379" y="301079"/>
                </a:cubicBezTo>
                <a:cubicBezTo>
                  <a:pt x="38753" y="301079"/>
                  <a:pt x="50356" y="312708"/>
                  <a:pt x="50356" y="327056"/>
                </a:cubicBezTo>
                <a:lnTo>
                  <a:pt x="50356" y="430965"/>
                </a:lnTo>
                <a:cubicBezTo>
                  <a:pt x="50356" y="445305"/>
                  <a:pt x="38753" y="456943"/>
                  <a:pt x="24379" y="456943"/>
                </a:cubicBezTo>
                <a:close/>
                <a:moveTo>
                  <a:pt x="24379" y="717027"/>
                </a:moveTo>
                <a:cubicBezTo>
                  <a:pt x="10091" y="717027"/>
                  <a:pt x="-1598" y="705398"/>
                  <a:pt x="-1598" y="691050"/>
                </a:cubicBezTo>
                <a:lnTo>
                  <a:pt x="-1598" y="604147"/>
                </a:lnTo>
                <a:cubicBezTo>
                  <a:pt x="-1598" y="589799"/>
                  <a:pt x="10091" y="578170"/>
                  <a:pt x="24379" y="578170"/>
                </a:cubicBezTo>
                <a:cubicBezTo>
                  <a:pt x="38753" y="578170"/>
                  <a:pt x="50356" y="589799"/>
                  <a:pt x="50356" y="604147"/>
                </a:cubicBezTo>
                <a:lnTo>
                  <a:pt x="50356" y="691050"/>
                </a:lnTo>
                <a:cubicBezTo>
                  <a:pt x="50356" y="705398"/>
                  <a:pt x="38753" y="717027"/>
                  <a:pt x="24379" y="7170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864b83e2ee_0_162"/>
          <p:cNvSpPr/>
          <p:nvPr/>
        </p:nvSpPr>
        <p:spPr>
          <a:xfrm rot="10800000">
            <a:off x="851000" y="4139723"/>
            <a:ext cx="1005937" cy="1049275"/>
          </a:xfrm>
          <a:custGeom>
            <a:avLst/>
            <a:gdLst/>
            <a:ahLst/>
            <a:cxnLst/>
            <a:rect l="l" t="t" r="r" b="b"/>
            <a:pathLst>
              <a:path w="1501398" h="1566082" extrusionOk="0">
                <a:moveTo>
                  <a:pt x="1132743" y="51628"/>
                </a:moveTo>
                <a:cubicBezTo>
                  <a:pt x="1118456" y="51628"/>
                  <a:pt x="1106852" y="40077"/>
                  <a:pt x="1106766" y="25764"/>
                </a:cubicBezTo>
                <a:cubicBezTo>
                  <a:pt x="1106679" y="11416"/>
                  <a:pt x="1118283" y="-266"/>
                  <a:pt x="1132656" y="-326"/>
                </a:cubicBezTo>
                <a:lnTo>
                  <a:pt x="1236565" y="-777"/>
                </a:lnTo>
                <a:lnTo>
                  <a:pt x="1236652" y="-777"/>
                </a:lnTo>
                <a:cubicBezTo>
                  <a:pt x="1250939" y="-777"/>
                  <a:pt x="1262542" y="10784"/>
                  <a:pt x="1262629" y="25097"/>
                </a:cubicBezTo>
                <a:cubicBezTo>
                  <a:pt x="1262716" y="39436"/>
                  <a:pt x="1251112" y="51117"/>
                  <a:pt x="1236739" y="51178"/>
                </a:cubicBezTo>
                <a:lnTo>
                  <a:pt x="1132829" y="51628"/>
                </a:lnTo>
                <a:lnTo>
                  <a:pt x="1132743" y="51628"/>
                </a:lnTo>
                <a:close/>
                <a:moveTo>
                  <a:pt x="855652" y="52832"/>
                </a:moveTo>
                <a:cubicBezTo>
                  <a:pt x="841365" y="52832"/>
                  <a:pt x="829761" y="41281"/>
                  <a:pt x="829675" y="26967"/>
                </a:cubicBezTo>
                <a:cubicBezTo>
                  <a:pt x="829588" y="12627"/>
                  <a:pt x="841192" y="938"/>
                  <a:pt x="855565" y="877"/>
                </a:cubicBezTo>
                <a:lnTo>
                  <a:pt x="959474" y="427"/>
                </a:lnTo>
                <a:lnTo>
                  <a:pt x="959561" y="427"/>
                </a:lnTo>
                <a:cubicBezTo>
                  <a:pt x="973848" y="427"/>
                  <a:pt x="985452" y="11978"/>
                  <a:pt x="985538" y="26292"/>
                </a:cubicBezTo>
                <a:cubicBezTo>
                  <a:pt x="985625" y="40631"/>
                  <a:pt x="974021" y="52321"/>
                  <a:pt x="959648" y="52381"/>
                </a:cubicBezTo>
                <a:lnTo>
                  <a:pt x="855739" y="52832"/>
                </a:lnTo>
                <a:lnTo>
                  <a:pt x="855652" y="52832"/>
                </a:lnTo>
                <a:close/>
                <a:moveTo>
                  <a:pt x="578561" y="54036"/>
                </a:moveTo>
                <a:cubicBezTo>
                  <a:pt x="564274" y="54036"/>
                  <a:pt x="552670" y="42476"/>
                  <a:pt x="552584" y="28171"/>
                </a:cubicBezTo>
                <a:cubicBezTo>
                  <a:pt x="552497" y="13822"/>
                  <a:pt x="564101" y="2141"/>
                  <a:pt x="578474" y="2081"/>
                </a:cubicBezTo>
                <a:lnTo>
                  <a:pt x="682383" y="1631"/>
                </a:lnTo>
                <a:lnTo>
                  <a:pt x="682470" y="1631"/>
                </a:lnTo>
                <a:cubicBezTo>
                  <a:pt x="696757" y="1631"/>
                  <a:pt x="708361" y="13182"/>
                  <a:pt x="708447" y="27486"/>
                </a:cubicBezTo>
                <a:cubicBezTo>
                  <a:pt x="708534" y="41835"/>
                  <a:pt x="696930" y="53516"/>
                  <a:pt x="682557" y="53585"/>
                </a:cubicBezTo>
                <a:lnTo>
                  <a:pt x="578648" y="54036"/>
                </a:lnTo>
                <a:lnTo>
                  <a:pt x="578561" y="54036"/>
                </a:lnTo>
                <a:close/>
                <a:moveTo>
                  <a:pt x="301470" y="55239"/>
                </a:moveTo>
                <a:cubicBezTo>
                  <a:pt x="287183" y="55239"/>
                  <a:pt x="275579" y="43688"/>
                  <a:pt x="275493" y="29374"/>
                </a:cubicBezTo>
                <a:cubicBezTo>
                  <a:pt x="275493" y="15026"/>
                  <a:pt x="287010" y="3345"/>
                  <a:pt x="301383" y="3284"/>
                </a:cubicBezTo>
                <a:lnTo>
                  <a:pt x="405292" y="2834"/>
                </a:lnTo>
                <a:lnTo>
                  <a:pt x="405379" y="2834"/>
                </a:lnTo>
                <a:cubicBezTo>
                  <a:pt x="419666" y="2834"/>
                  <a:pt x="431356" y="14385"/>
                  <a:pt x="431356" y="28699"/>
                </a:cubicBezTo>
                <a:cubicBezTo>
                  <a:pt x="431443" y="43038"/>
                  <a:pt x="419839" y="54719"/>
                  <a:pt x="405466" y="54789"/>
                </a:cubicBezTo>
                <a:lnTo>
                  <a:pt x="301557" y="55239"/>
                </a:lnTo>
                <a:lnTo>
                  <a:pt x="301470" y="55239"/>
                </a:lnTo>
                <a:close/>
                <a:moveTo>
                  <a:pt x="24379" y="56443"/>
                </a:moveTo>
                <a:cubicBezTo>
                  <a:pt x="10092" y="56443"/>
                  <a:pt x="-1512" y="44883"/>
                  <a:pt x="-1598" y="30578"/>
                </a:cubicBezTo>
                <a:cubicBezTo>
                  <a:pt x="-1598" y="16230"/>
                  <a:pt x="9919" y="4549"/>
                  <a:pt x="24292" y="4488"/>
                </a:cubicBezTo>
                <a:lnTo>
                  <a:pt x="128201" y="4029"/>
                </a:lnTo>
                <a:lnTo>
                  <a:pt x="128288" y="4029"/>
                </a:lnTo>
                <a:cubicBezTo>
                  <a:pt x="142575" y="4029"/>
                  <a:pt x="154265" y="15589"/>
                  <a:pt x="154265" y="29894"/>
                </a:cubicBezTo>
                <a:cubicBezTo>
                  <a:pt x="154352" y="44242"/>
                  <a:pt x="142748" y="55923"/>
                  <a:pt x="128375" y="55984"/>
                </a:cubicBezTo>
                <a:lnTo>
                  <a:pt x="24466" y="56443"/>
                </a:lnTo>
                <a:lnTo>
                  <a:pt x="24379" y="56443"/>
                </a:lnTo>
                <a:close/>
                <a:moveTo>
                  <a:pt x="1459190" y="181740"/>
                </a:moveTo>
                <a:cubicBezTo>
                  <a:pt x="1448886" y="181740"/>
                  <a:pt x="1439103" y="175548"/>
                  <a:pt x="1435031" y="165374"/>
                </a:cubicBezTo>
                <a:cubicBezTo>
                  <a:pt x="1423862" y="137241"/>
                  <a:pt x="1405504" y="112103"/>
                  <a:pt x="1382038" y="92690"/>
                </a:cubicBezTo>
                <a:cubicBezTo>
                  <a:pt x="1371041" y="83537"/>
                  <a:pt x="1369483" y="67163"/>
                  <a:pt x="1378660" y="56114"/>
                </a:cubicBezTo>
                <a:cubicBezTo>
                  <a:pt x="1387753" y="45065"/>
                  <a:pt x="1404119" y="43515"/>
                  <a:pt x="1415203" y="52676"/>
                </a:cubicBezTo>
                <a:cubicBezTo>
                  <a:pt x="1445337" y="77623"/>
                  <a:pt x="1468889" y="109947"/>
                  <a:pt x="1483349" y="146142"/>
                </a:cubicBezTo>
                <a:cubicBezTo>
                  <a:pt x="1488632" y="159468"/>
                  <a:pt x="1482138" y="174578"/>
                  <a:pt x="1468803" y="179887"/>
                </a:cubicBezTo>
                <a:cubicBezTo>
                  <a:pt x="1465598" y="181151"/>
                  <a:pt x="1462395" y="181740"/>
                  <a:pt x="1459190" y="181740"/>
                </a:cubicBezTo>
                <a:close/>
                <a:moveTo>
                  <a:pt x="1473823" y="456943"/>
                </a:moveTo>
                <a:cubicBezTo>
                  <a:pt x="1459537" y="456943"/>
                  <a:pt x="1447846" y="445305"/>
                  <a:pt x="1447846" y="430965"/>
                </a:cubicBezTo>
                <a:lnTo>
                  <a:pt x="1447846" y="327056"/>
                </a:lnTo>
                <a:cubicBezTo>
                  <a:pt x="1447846" y="312708"/>
                  <a:pt x="1459537" y="301079"/>
                  <a:pt x="1473823" y="301079"/>
                </a:cubicBezTo>
                <a:cubicBezTo>
                  <a:pt x="1488199" y="301079"/>
                  <a:pt x="1499801" y="312708"/>
                  <a:pt x="1499801" y="327056"/>
                </a:cubicBezTo>
                <a:lnTo>
                  <a:pt x="1499801" y="430965"/>
                </a:lnTo>
                <a:cubicBezTo>
                  <a:pt x="1499801" y="445305"/>
                  <a:pt x="1488199" y="456943"/>
                  <a:pt x="1473823" y="456943"/>
                </a:cubicBezTo>
                <a:close/>
                <a:moveTo>
                  <a:pt x="1473823" y="734034"/>
                </a:moveTo>
                <a:cubicBezTo>
                  <a:pt x="1459537" y="734034"/>
                  <a:pt x="1447846" y="722396"/>
                  <a:pt x="1447846" y="708056"/>
                </a:cubicBezTo>
                <a:lnTo>
                  <a:pt x="1447846" y="604147"/>
                </a:lnTo>
                <a:cubicBezTo>
                  <a:pt x="1447846" y="589799"/>
                  <a:pt x="1459537" y="578170"/>
                  <a:pt x="1473823" y="578170"/>
                </a:cubicBezTo>
                <a:cubicBezTo>
                  <a:pt x="1488199" y="578170"/>
                  <a:pt x="1499801" y="589799"/>
                  <a:pt x="1499801" y="604147"/>
                </a:cubicBezTo>
                <a:lnTo>
                  <a:pt x="1499801" y="708056"/>
                </a:lnTo>
                <a:cubicBezTo>
                  <a:pt x="1499801" y="722396"/>
                  <a:pt x="1488199" y="734034"/>
                  <a:pt x="1473823" y="734034"/>
                </a:cubicBezTo>
                <a:close/>
                <a:moveTo>
                  <a:pt x="1473823" y="1011124"/>
                </a:moveTo>
                <a:cubicBezTo>
                  <a:pt x="1459537" y="1011124"/>
                  <a:pt x="1447846" y="999487"/>
                  <a:pt x="1447846" y="985147"/>
                </a:cubicBezTo>
                <a:lnTo>
                  <a:pt x="1447846" y="881238"/>
                </a:lnTo>
                <a:cubicBezTo>
                  <a:pt x="1447846" y="866890"/>
                  <a:pt x="1459537" y="855261"/>
                  <a:pt x="1473823" y="855261"/>
                </a:cubicBezTo>
                <a:cubicBezTo>
                  <a:pt x="1488199" y="855261"/>
                  <a:pt x="1499801" y="866890"/>
                  <a:pt x="1499801" y="881238"/>
                </a:cubicBezTo>
                <a:lnTo>
                  <a:pt x="1499801" y="985147"/>
                </a:lnTo>
                <a:cubicBezTo>
                  <a:pt x="1499801" y="999487"/>
                  <a:pt x="1488199" y="1011124"/>
                  <a:pt x="1473823" y="1011124"/>
                </a:cubicBezTo>
                <a:close/>
                <a:moveTo>
                  <a:pt x="1473823" y="1288215"/>
                </a:moveTo>
                <a:cubicBezTo>
                  <a:pt x="1459537" y="1288215"/>
                  <a:pt x="1447846" y="1276577"/>
                  <a:pt x="1447846" y="1262238"/>
                </a:cubicBezTo>
                <a:lnTo>
                  <a:pt x="1447846" y="1158329"/>
                </a:lnTo>
                <a:cubicBezTo>
                  <a:pt x="1447846" y="1143981"/>
                  <a:pt x="1459537" y="1132352"/>
                  <a:pt x="1473823" y="1132352"/>
                </a:cubicBezTo>
                <a:cubicBezTo>
                  <a:pt x="1488199" y="1132352"/>
                  <a:pt x="1499801" y="1143981"/>
                  <a:pt x="1499801" y="1158329"/>
                </a:cubicBezTo>
                <a:lnTo>
                  <a:pt x="1499801" y="1262238"/>
                </a:lnTo>
                <a:cubicBezTo>
                  <a:pt x="1499801" y="1276577"/>
                  <a:pt x="1488199" y="1288215"/>
                  <a:pt x="1473823" y="1288215"/>
                </a:cubicBezTo>
                <a:close/>
                <a:moveTo>
                  <a:pt x="1473823" y="1565306"/>
                </a:moveTo>
                <a:cubicBezTo>
                  <a:pt x="1459537" y="1565306"/>
                  <a:pt x="1447846" y="1553668"/>
                  <a:pt x="1447846" y="1539329"/>
                </a:cubicBezTo>
                <a:lnTo>
                  <a:pt x="1447846" y="1435420"/>
                </a:lnTo>
                <a:cubicBezTo>
                  <a:pt x="1447846" y="1421072"/>
                  <a:pt x="1459537" y="1409442"/>
                  <a:pt x="1473823" y="1409442"/>
                </a:cubicBezTo>
                <a:cubicBezTo>
                  <a:pt x="1488199" y="1409442"/>
                  <a:pt x="1499801" y="1421072"/>
                  <a:pt x="1499801" y="1435420"/>
                </a:cubicBezTo>
                <a:lnTo>
                  <a:pt x="1499801" y="1539329"/>
                </a:lnTo>
                <a:cubicBezTo>
                  <a:pt x="1499801" y="1553668"/>
                  <a:pt x="1488199" y="1565306"/>
                  <a:pt x="1473823" y="156530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g3864b83e2ee_0_162"/>
          <p:cNvGrpSpPr/>
          <p:nvPr/>
        </p:nvGrpSpPr>
        <p:grpSpPr>
          <a:xfrm>
            <a:off x="1325580" y="1885658"/>
            <a:ext cx="2044873" cy="3985786"/>
            <a:chOff x="1325580" y="1746927"/>
            <a:chExt cx="2044873" cy="3985786"/>
          </a:xfrm>
        </p:grpSpPr>
        <p:sp>
          <p:nvSpPr>
            <p:cNvPr id="258" name="Google Shape;258;g3864b83e2ee_0_162"/>
            <p:cNvSpPr/>
            <p:nvPr/>
          </p:nvSpPr>
          <p:spPr>
            <a:xfrm>
              <a:off x="1325580" y="1746927"/>
              <a:ext cx="2044873" cy="3985786"/>
            </a:xfrm>
            <a:custGeom>
              <a:avLst/>
              <a:gdLst/>
              <a:ahLst/>
              <a:cxnLst/>
              <a:rect l="l" t="t" r="r" b="b"/>
              <a:pathLst>
                <a:path w="3298182" h="6428687" extrusionOk="0">
                  <a:moveTo>
                    <a:pt x="2821723" y="6428069"/>
                  </a:moveTo>
                  <a:lnTo>
                    <a:pt x="469902" y="6428069"/>
                  </a:lnTo>
                  <a:cubicBezTo>
                    <a:pt x="208588" y="6428069"/>
                    <a:pt x="-3279" y="6216201"/>
                    <a:pt x="-3279" y="5954888"/>
                  </a:cubicBezTo>
                  <a:lnTo>
                    <a:pt x="-3279" y="472573"/>
                  </a:lnTo>
                  <a:cubicBezTo>
                    <a:pt x="-3279" y="211227"/>
                    <a:pt x="208588" y="-619"/>
                    <a:pt x="469902" y="-619"/>
                  </a:cubicBezTo>
                  <a:lnTo>
                    <a:pt x="2821723" y="-619"/>
                  </a:lnTo>
                  <a:cubicBezTo>
                    <a:pt x="3083035" y="-619"/>
                    <a:pt x="3294904" y="211227"/>
                    <a:pt x="3294904" y="472573"/>
                  </a:cubicBezTo>
                  <a:lnTo>
                    <a:pt x="3294904" y="5954888"/>
                  </a:lnTo>
                  <a:cubicBezTo>
                    <a:pt x="3294904" y="6216201"/>
                    <a:pt x="3083035" y="6428069"/>
                    <a:pt x="2821723" y="6428069"/>
                  </a:cubicBezTo>
                  <a:close/>
                </a:path>
              </a:pathLst>
            </a:custGeom>
            <a:solidFill>
              <a:srgbClr val="3B3B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3864b83e2ee_0_162"/>
            <p:cNvSpPr/>
            <p:nvPr/>
          </p:nvSpPr>
          <p:spPr>
            <a:xfrm>
              <a:off x="1402141" y="1858011"/>
              <a:ext cx="1890789" cy="3757579"/>
            </a:xfrm>
            <a:custGeom>
              <a:avLst/>
              <a:gdLst/>
              <a:ahLst/>
              <a:cxnLst/>
              <a:rect l="l" t="t" r="r" b="b"/>
              <a:pathLst>
                <a:path w="3049659" h="6060612" extrusionOk="0">
                  <a:moveTo>
                    <a:pt x="2604589" y="6059994"/>
                  </a:moveTo>
                  <a:lnTo>
                    <a:pt x="438515" y="6059994"/>
                  </a:lnTo>
                  <a:cubicBezTo>
                    <a:pt x="194505" y="6059994"/>
                    <a:pt x="-3279" y="5862208"/>
                    <a:pt x="-3279" y="5618200"/>
                  </a:cubicBezTo>
                  <a:lnTo>
                    <a:pt x="-3279" y="441162"/>
                  </a:lnTo>
                  <a:cubicBezTo>
                    <a:pt x="-3279" y="197156"/>
                    <a:pt x="194505" y="-619"/>
                    <a:pt x="438515" y="-619"/>
                  </a:cubicBezTo>
                  <a:lnTo>
                    <a:pt x="2604589" y="-619"/>
                  </a:lnTo>
                  <a:cubicBezTo>
                    <a:pt x="2848596" y="-619"/>
                    <a:pt x="3046381" y="197156"/>
                    <a:pt x="3046381" y="441162"/>
                  </a:cubicBezTo>
                  <a:lnTo>
                    <a:pt x="3046381" y="5618200"/>
                  </a:lnTo>
                  <a:cubicBezTo>
                    <a:pt x="3046381" y="5862208"/>
                    <a:pt x="2848596" y="6059994"/>
                    <a:pt x="2604589" y="60599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0" name="Google Shape;260;g3864b83e2ee_0_162"/>
            <p:cNvGrpSpPr/>
            <p:nvPr/>
          </p:nvGrpSpPr>
          <p:grpSpPr>
            <a:xfrm>
              <a:off x="1659502" y="2541182"/>
              <a:ext cx="1380238" cy="2898615"/>
              <a:chOff x="1765386" y="2278626"/>
              <a:chExt cx="1422046" cy="2986415"/>
            </a:xfrm>
          </p:grpSpPr>
          <p:sp>
            <p:nvSpPr>
              <p:cNvPr id="261" name="Google Shape;261;g3864b83e2ee_0_162"/>
              <p:cNvSpPr/>
              <p:nvPr/>
            </p:nvSpPr>
            <p:spPr>
              <a:xfrm>
                <a:off x="2408085" y="2278626"/>
                <a:ext cx="146294" cy="146294"/>
              </a:xfrm>
              <a:custGeom>
                <a:avLst/>
                <a:gdLst/>
                <a:ahLst/>
                <a:cxnLst/>
                <a:rect l="l" t="t" r="r" b="b"/>
                <a:pathLst>
                  <a:path w="194411" h="194411" extrusionOk="0">
                    <a:moveTo>
                      <a:pt x="190776" y="96171"/>
                    </a:moveTo>
                    <a:cubicBezTo>
                      <a:pt x="190776" y="149861"/>
                      <a:pt x="147297" y="193414"/>
                      <a:pt x="93608" y="193414"/>
                    </a:cubicBezTo>
                    <a:cubicBezTo>
                      <a:pt x="39918" y="193414"/>
                      <a:pt x="-3635" y="149861"/>
                      <a:pt x="-3635" y="96171"/>
                    </a:cubicBezTo>
                    <a:cubicBezTo>
                      <a:pt x="-3635" y="42483"/>
                      <a:pt x="39918" y="-998"/>
                      <a:pt x="93608" y="-998"/>
                    </a:cubicBezTo>
                    <a:cubicBezTo>
                      <a:pt x="147297" y="-998"/>
                      <a:pt x="190776" y="42483"/>
                      <a:pt x="190776" y="96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2" name="Google Shape;262;g3864b83e2ee_0_162"/>
              <p:cNvGrpSpPr/>
              <p:nvPr/>
            </p:nvGrpSpPr>
            <p:grpSpPr>
              <a:xfrm>
                <a:off x="2248578" y="4801087"/>
                <a:ext cx="463953" cy="463954"/>
                <a:chOff x="2165477" y="1825868"/>
                <a:chExt cx="617533" cy="617535"/>
              </a:xfrm>
            </p:grpSpPr>
            <p:sp>
              <p:nvSpPr>
                <p:cNvPr id="263" name="Google Shape;263;g3864b83e2ee_0_162"/>
                <p:cNvSpPr/>
                <p:nvPr/>
              </p:nvSpPr>
              <p:spPr>
                <a:xfrm>
                  <a:off x="2165477" y="1825868"/>
                  <a:ext cx="617533" cy="617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533" h="617534" extrusionOk="0">
                      <a:moveTo>
                        <a:pt x="613898" y="307773"/>
                      </a:moveTo>
                      <a:cubicBezTo>
                        <a:pt x="613898" y="412434"/>
                        <a:pt x="561826" y="504975"/>
                        <a:pt x="482136" y="560794"/>
                      </a:cubicBezTo>
                      <a:cubicBezTo>
                        <a:pt x="432046" y="595975"/>
                        <a:pt x="371013" y="616540"/>
                        <a:pt x="305132" y="616540"/>
                      </a:cubicBezTo>
                      <a:cubicBezTo>
                        <a:pt x="239911" y="616540"/>
                        <a:pt x="179465" y="596343"/>
                        <a:pt x="129669" y="561896"/>
                      </a:cubicBezTo>
                      <a:cubicBezTo>
                        <a:pt x="49099" y="506224"/>
                        <a:pt x="-3635" y="413168"/>
                        <a:pt x="-3635" y="307773"/>
                      </a:cubicBezTo>
                      <a:cubicBezTo>
                        <a:pt x="-3635" y="137232"/>
                        <a:pt x="134589" y="-994"/>
                        <a:pt x="305132" y="-994"/>
                      </a:cubicBezTo>
                      <a:cubicBezTo>
                        <a:pt x="475674" y="-994"/>
                        <a:pt x="613898" y="137232"/>
                        <a:pt x="613898" y="30777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g3864b83e2ee_0_162"/>
                <p:cNvSpPr/>
                <p:nvPr/>
              </p:nvSpPr>
              <p:spPr>
                <a:xfrm>
                  <a:off x="2377736" y="2012568"/>
                  <a:ext cx="194411" cy="19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11" h="194411" extrusionOk="0">
                      <a:moveTo>
                        <a:pt x="190776" y="96171"/>
                      </a:moveTo>
                      <a:cubicBezTo>
                        <a:pt x="190776" y="149861"/>
                        <a:pt x="147297" y="193414"/>
                        <a:pt x="93608" y="193414"/>
                      </a:cubicBezTo>
                      <a:cubicBezTo>
                        <a:pt x="39918" y="193414"/>
                        <a:pt x="-3635" y="149861"/>
                        <a:pt x="-3635" y="96171"/>
                      </a:cubicBezTo>
                      <a:cubicBezTo>
                        <a:pt x="-3635" y="42483"/>
                        <a:pt x="39918" y="-998"/>
                        <a:pt x="93608" y="-998"/>
                      </a:cubicBezTo>
                      <a:cubicBezTo>
                        <a:pt x="147297" y="-998"/>
                        <a:pt x="190776" y="42483"/>
                        <a:pt x="190776" y="96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g3864b83e2ee_0_162"/>
                <p:cNvSpPr/>
                <p:nvPr/>
              </p:nvSpPr>
              <p:spPr>
                <a:xfrm>
                  <a:off x="2298781" y="2259913"/>
                  <a:ext cx="352467" cy="183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67" h="183490" extrusionOk="0">
                      <a:moveTo>
                        <a:pt x="348833" y="126779"/>
                      </a:moveTo>
                      <a:cubicBezTo>
                        <a:pt x="298742" y="161960"/>
                        <a:pt x="237710" y="182525"/>
                        <a:pt x="171829" y="182525"/>
                      </a:cubicBezTo>
                      <a:cubicBezTo>
                        <a:pt x="106608" y="182525"/>
                        <a:pt x="46162" y="162327"/>
                        <a:pt x="-3635" y="127881"/>
                      </a:cubicBezTo>
                      <a:cubicBezTo>
                        <a:pt x="20456" y="52158"/>
                        <a:pt x="91918" y="-2192"/>
                        <a:pt x="175573" y="-944"/>
                      </a:cubicBezTo>
                      <a:cubicBezTo>
                        <a:pt x="256804" y="232"/>
                        <a:pt x="325036" y="53627"/>
                        <a:pt x="348833" y="1267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6" name="Google Shape;266;g3864b83e2ee_0_162"/>
              <p:cNvGrpSpPr/>
              <p:nvPr/>
            </p:nvGrpSpPr>
            <p:grpSpPr>
              <a:xfrm>
                <a:off x="1765386" y="2952540"/>
                <a:ext cx="264808" cy="323686"/>
                <a:chOff x="2298781" y="2012568"/>
                <a:chExt cx="352467" cy="430835"/>
              </a:xfrm>
            </p:grpSpPr>
            <p:sp>
              <p:nvSpPr>
                <p:cNvPr id="267" name="Google Shape;267;g3864b83e2ee_0_162"/>
                <p:cNvSpPr/>
                <p:nvPr/>
              </p:nvSpPr>
              <p:spPr>
                <a:xfrm>
                  <a:off x="2377736" y="2012568"/>
                  <a:ext cx="194411" cy="19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11" h="194411" extrusionOk="0">
                      <a:moveTo>
                        <a:pt x="190776" y="96171"/>
                      </a:moveTo>
                      <a:cubicBezTo>
                        <a:pt x="190776" y="149861"/>
                        <a:pt x="147297" y="193414"/>
                        <a:pt x="93608" y="193414"/>
                      </a:cubicBezTo>
                      <a:cubicBezTo>
                        <a:pt x="39918" y="193414"/>
                        <a:pt x="-3635" y="149861"/>
                        <a:pt x="-3635" y="96171"/>
                      </a:cubicBezTo>
                      <a:cubicBezTo>
                        <a:pt x="-3635" y="42483"/>
                        <a:pt x="39918" y="-998"/>
                        <a:pt x="93608" y="-998"/>
                      </a:cubicBezTo>
                      <a:cubicBezTo>
                        <a:pt x="147297" y="-998"/>
                        <a:pt x="190776" y="42483"/>
                        <a:pt x="190776" y="96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g3864b83e2ee_0_162"/>
                <p:cNvSpPr/>
                <p:nvPr/>
              </p:nvSpPr>
              <p:spPr>
                <a:xfrm>
                  <a:off x="2298781" y="2259913"/>
                  <a:ext cx="352467" cy="183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67" h="183490" extrusionOk="0">
                      <a:moveTo>
                        <a:pt x="348833" y="126779"/>
                      </a:moveTo>
                      <a:cubicBezTo>
                        <a:pt x="298742" y="161960"/>
                        <a:pt x="237710" y="182525"/>
                        <a:pt x="171829" y="182525"/>
                      </a:cubicBezTo>
                      <a:cubicBezTo>
                        <a:pt x="106608" y="182525"/>
                        <a:pt x="46162" y="162327"/>
                        <a:pt x="-3635" y="127881"/>
                      </a:cubicBezTo>
                      <a:cubicBezTo>
                        <a:pt x="20456" y="52158"/>
                        <a:pt x="91918" y="-2192"/>
                        <a:pt x="175573" y="-944"/>
                      </a:cubicBezTo>
                      <a:cubicBezTo>
                        <a:pt x="256804" y="232"/>
                        <a:pt x="325036" y="53627"/>
                        <a:pt x="348833" y="1267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9" name="Google Shape;269;g3864b83e2ee_0_162"/>
              <p:cNvGrpSpPr/>
              <p:nvPr/>
            </p:nvGrpSpPr>
            <p:grpSpPr>
              <a:xfrm>
                <a:off x="2922624" y="2952540"/>
                <a:ext cx="264808" cy="323686"/>
                <a:chOff x="2298781" y="2012568"/>
                <a:chExt cx="352467" cy="430835"/>
              </a:xfrm>
            </p:grpSpPr>
            <p:sp>
              <p:nvSpPr>
                <p:cNvPr id="270" name="Google Shape;270;g3864b83e2ee_0_162"/>
                <p:cNvSpPr/>
                <p:nvPr/>
              </p:nvSpPr>
              <p:spPr>
                <a:xfrm>
                  <a:off x="2377736" y="2012568"/>
                  <a:ext cx="194411" cy="19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11" h="194411" extrusionOk="0">
                      <a:moveTo>
                        <a:pt x="190776" y="96171"/>
                      </a:moveTo>
                      <a:cubicBezTo>
                        <a:pt x="190776" y="149861"/>
                        <a:pt x="147297" y="193414"/>
                        <a:pt x="93608" y="193414"/>
                      </a:cubicBezTo>
                      <a:cubicBezTo>
                        <a:pt x="39918" y="193414"/>
                        <a:pt x="-3635" y="149861"/>
                        <a:pt x="-3635" y="96171"/>
                      </a:cubicBezTo>
                      <a:cubicBezTo>
                        <a:pt x="-3635" y="42483"/>
                        <a:pt x="39918" y="-998"/>
                        <a:pt x="93608" y="-998"/>
                      </a:cubicBezTo>
                      <a:cubicBezTo>
                        <a:pt x="147297" y="-998"/>
                        <a:pt x="190776" y="42483"/>
                        <a:pt x="190776" y="96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g3864b83e2ee_0_162"/>
                <p:cNvSpPr/>
                <p:nvPr/>
              </p:nvSpPr>
              <p:spPr>
                <a:xfrm>
                  <a:off x="2298781" y="2259913"/>
                  <a:ext cx="352467" cy="183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67" h="183490" extrusionOk="0">
                      <a:moveTo>
                        <a:pt x="348833" y="126779"/>
                      </a:moveTo>
                      <a:cubicBezTo>
                        <a:pt x="298742" y="161960"/>
                        <a:pt x="237710" y="182525"/>
                        <a:pt x="171829" y="182525"/>
                      </a:cubicBezTo>
                      <a:cubicBezTo>
                        <a:pt x="106608" y="182525"/>
                        <a:pt x="46162" y="162327"/>
                        <a:pt x="-3635" y="127881"/>
                      </a:cubicBezTo>
                      <a:cubicBezTo>
                        <a:pt x="20456" y="52158"/>
                        <a:pt x="91918" y="-2192"/>
                        <a:pt x="175573" y="-944"/>
                      </a:cubicBezTo>
                      <a:cubicBezTo>
                        <a:pt x="256804" y="232"/>
                        <a:pt x="325036" y="53627"/>
                        <a:pt x="348833" y="1267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2" name="Google Shape;272;g3864b83e2ee_0_162"/>
              <p:cNvGrpSpPr/>
              <p:nvPr/>
            </p:nvGrpSpPr>
            <p:grpSpPr>
              <a:xfrm>
                <a:off x="1765386" y="4246253"/>
                <a:ext cx="264808" cy="323686"/>
                <a:chOff x="2298781" y="2012568"/>
                <a:chExt cx="352467" cy="430835"/>
              </a:xfrm>
            </p:grpSpPr>
            <p:sp>
              <p:nvSpPr>
                <p:cNvPr id="273" name="Google Shape;273;g3864b83e2ee_0_162"/>
                <p:cNvSpPr/>
                <p:nvPr/>
              </p:nvSpPr>
              <p:spPr>
                <a:xfrm>
                  <a:off x="2377736" y="2012568"/>
                  <a:ext cx="194411" cy="19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11" h="194411" extrusionOk="0">
                      <a:moveTo>
                        <a:pt x="190776" y="96171"/>
                      </a:moveTo>
                      <a:cubicBezTo>
                        <a:pt x="190776" y="149861"/>
                        <a:pt x="147297" y="193414"/>
                        <a:pt x="93608" y="193414"/>
                      </a:cubicBezTo>
                      <a:cubicBezTo>
                        <a:pt x="39918" y="193414"/>
                        <a:pt x="-3635" y="149861"/>
                        <a:pt x="-3635" y="96171"/>
                      </a:cubicBezTo>
                      <a:cubicBezTo>
                        <a:pt x="-3635" y="42483"/>
                        <a:pt x="39918" y="-998"/>
                        <a:pt x="93608" y="-998"/>
                      </a:cubicBezTo>
                      <a:cubicBezTo>
                        <a:pt x="147297" y="-998"/>
                        <a:pt x="190776" y="42483"/>
                        <a:pt x="190776" y="96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g3864b83e2ee_0_162"/>
                <p:cNvSpPr/>
                <p:nvPr/>
              </p:nvSpPr>
              <p:spPr>
                <a:xfrm>
                  <a:off x="2298781" y="2259913"/>
                  <a:ext cx="352467" cy="183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67" h="183490" extrusionOk="0">
                      <a:moveTo>
                        <a:pt x="348833" y="126779"/>
                      </a:moveTo>
                      <a:cubicBezTo>
                        <a:pt x="298742" y="161960"/>
                        <a:pt x="237710" y="182525"/>
                        <a:pt x="171829" y="182525"/>
                      </a:cubicBezTo>
                      <a:cubicBezTo>
                        <a:pt x="106608" y="182525"/>
                        <a:pt x="46162" y="162327"/>
                        <a:pt x="-3635" y="127881"/>
                      </a:cubicBezTo>
                      <a:cubicBezTo>
                        <a:pt x="20456" y="52158"/>
                        <a:pt x="91918" y="-2192"/>
                        <a:pt x="175573" y="-944"/>
                      </a:cubicBezTo>
                      <a:cubicBezTo>
                        <a:pt x="256804" y="232"/>
                        <a:pt x="325036" y="53627"/>
                        <a:pt x="348833" y="1267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5" name="Google Shape;275;g3864b83e2ee_0_162"/>
              <p:cNvGrpSpPr/>
              <p:nvPr/>
            </p:nvGrpSpPr>
            <p:grpSpPr>
              <a:xfrm>
                <a:off x="2922624" y="4246253"/>
                <a:ext cx="264808" cy="323686"/>
                <a:chOff x="2298781" y="2012568"/>
                <a:chExt cx="352467" cy="430835"/>
              </a:xfrm>
            </p:grpSpPr>
            <p:sp>
              <p:nvSpPr>
                <p:cNvPr id="276" name="Google Shape;276;g3864b83e2ee_0_162"/>
                <p:cNvSpPr/>
                <p:nvPr/>
              </p:nvSpPr>
              <p:spPr>
                <a:xfrm>
                  <a:off x="2377736" y="2012568"/>
                  <a:ext cx="194411" cy="19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11" h="194411" extrusionOk="0">
                      <a:moveTo>
                        <a:pt x="190776" y="96171"/>
                      </a:moveTo>
                      <a:cubicBezTo>
                        <a:pt x="190776" y="149861"/>
                        <a:pt x="147297" y="193414"/>
                        <a:pt x="93608" y="193414"/>
                      </a:cubicBezTo>
                      <a:cubicBezTo>
                        <a:pt x="39918" y="193414"/>
                        <a:pt x="-3635" y="149861"/>
                        <a:pt x="-3635" y="96171"/>
                      </a:cubicBezTo>
                      <a:cubicBezTo>
                        <a:pt x="-3635" y="42483"/>
                        <a:pt x="39918" y="-998"/>
                        <a:pt x="93608" y="-998"/>
                      </a:cubicBezTo>
                      <a:cubicBezTo>
                        <a:pt x="147297" y="-998"/>
                        <a:pt x="190776" y="42483"/>
                        <a:pt x="190776" y="961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g3864b83e2ee_0_162"/>
                <p:cNvSpPr/>
                <p:nvPr/>
              </p:nvSpPr>
              <p:spPr>
                <a:xfrm>
                  <a:off x="2298781" y="2259913"/>
                  <a:ext cx="352467" cy="183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67" h="183490" extrusionOk="0">
                      <a:moveTo>
                        <a:pt x="348833" y="126779"/>
                      </a:moveTo>
                      <a:cubicBezTo>
                        <a:pt x="298742" y="161960"/>
                        <a:pt x="237710" y="182525"/>
                        <a:pt x="171829" y="182525"/>
                      </a:cubicBezTo>
                      <a:cubicBezTo>
                        <a:pt x="106608" y="182525"/>
                        <a:pt x="46162" y="162327"/>
                        <a:pt x="-3635" y="127881"/>
                      </a:cubicBezTo>
                      <a:cubicBezTo>
                        <a:pt x="20456" y="52158"/>
                        <a:pt x="91918" y="-2192"/>
                        <a:pt x="175573" y="-944"/>
                      </a:cubicBezTo>
                      <a:cubicBezTo>
                        <a:pt x="256804" y="232"/>
                        <a:pt x="325036" y="53627"/>
                        <a:pt x="348833" y="1267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8" name="Google Shape;278;g3864b83e2ee_0_162"/>
            <p:cNvGrpSpPr/>
            <p:nvPr/>
          </p:nvGrpSpPr>
          <p:grpSpPr>
            <a:xfrm>
              <a:off x="1589247" y="2015875"/>
              <a:ext cx="140400" cy="152124"/>
              <a:chOff x="1716043" y="1861869"/>
              <a:chExt cx="140400" cy="152124"/>
            </a:xfrm>
          </p:grpSpPr>
          <p:sp>
            <p:nvSpPr>
              <p:cNvPr id="279" name="Google Shape;279;g3864b83e2ee_0_162"/>
              <p:cNvSpPr/>
              <p:nvPr/>
            </p:nvSpPr>
            <p:spPr>
              <a:xfrm>
                <a:off x="1716043" y="1861869"/>
                <a:ext cx="140400" cy="258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g3864b83e2ee_0_162"/>
              <p:cNvSpPr/>
              <p:nvPr/>
            </p:nvSpPr>
            <p:spPr>
              <a:xfrm>
                <a:off x="1716043" y="1925031"/>
                <a:ext cx="140400" cy="258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g3864b83e2ee_0_162"/>
              <p:cNvSpPr/>
              <p:nvPr/>
            </p:nvSpPr>
            <p:spPr>
              <a:xfrm>
                <a:off x="1716043" y="1988193"/>
                <a:ext cx="140400" cy="258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2" name="Google Shape;282;g3864b83e2ee_0_162"/>
          <p:cNvSpPr/>
          <p:nvPr/>
        </p:nvSpPr>
        <p:spPr>
          <a:xfrm>
            <a:off x="3580789" y="3719408"/>
            <a:ext cx="516057" cy="515999"/>
          </a:xfrm>
          <a:custGeom>
            <a:avLst/>
            <a:gdLst/>
            <a:ahLst/>
            <a:cxnLst/>
            <a:rect l="l" t="t" r="r" b="b"/>
            <a:pathLst>
              <a:path w="412846" h="412799" extrusionOk="0">
                <a:moveTo>
                  <a:pt x="125979" y="191376"/>
                </a:moveTo>
                <a:cubicBezTo>
                  <a:pt x="135357" y="141481"/>
                  <a:pt x="187042" y="113302"/>
                  <a:pt x="233538" y="131205"/>
                </a:cubicBezTo>
                <a:cubicBezTo>
                  <a:pt x="268834" y="144811"/>
                  <a:pt x="290322" y="182997"/>
                  <a:pt x="283341" y="220178"/>
                </a:cubicBezTo>
                <a:cubicBezTo>
                  <a:pt x="273933" y="270076"/>
                  <a:pt x="222248" y="298255"/>
                  <a:pt x="175782" y="280349"/>
                </a:cubicBezTo>
                <a:cubicBezTo>
                  <a:pt x="140486" y="266749"/>
                  <a:pt x="118968" y="228557"/>
                  <a:pt x="125979" y="191376"/>
                </a:cubicBezTo>
                <a:close/>
                <a:moveTo>
                  <a:pt x="350596" y="250103"/>
                </a:moveTo>
                <a:lnTo>
                  <a:pt x="394846" y="250063"/>
                </a:lnTo>
                <a:cubicBezTo>
                  <a:pt x="403799" y="250054"/>
                  <a:pt x="411053" y="242791"/>
                  <a:pt x="411053" y="233835"/>
                </a:cubicBezTo>
                <a:lnTo>
                  <a:pt x="411022" y="177388"/>
                </a:lnTo>
                <a:cubicBezTo>
                  <a:pt x="410992" y="168432"/>
                  <a:pt x="403738" y="161175"/>
                  <a:pt x="394785" y="161184"/>
                </a:cubicBezTo>
                <a:lnTo>
                  <a:pt x="360156" y="161209"/>
                </a:lnTo>
                <a:cubicBezTo>
                  <a:pt x="354420" y="161218"/>
                  <a:pt x="349473" y="157512"/>
                  <a:pt x="347470" y="152146"/>
                </a:cubicBezTo>
                <a:cubicBezTo>
                  <a:pt x="346226" y="148911"/>
                  <a:pt x="344920" y="145721"/>
                  <a:pt x="343494" y="142574"/>
                </a:cubicBezTo>
                <a:cubicBezTo>
                  <a:pt x="341097" y="137357"/>
                  <a:pt x="341946" y="131242"/>
                  <a:pt x="346013" y="127178"/>
                </a:cubicBezTo>
                <a:lnTo>
                  <a:pt x="370505" y="102673"/>
                </a:lnTo>
                <a:cubicBezTo>
                  <a:pt x="376818" y="96333"/>
                  <a:pt x="376818" y="86063"/>
                  <a:pt x="370505" y="79732"/>
                </a:cubicBezTo>
                <a:lnTo>
                  <a:pt x="330565" y="39841"/>
                </a:lnTo>
                <a:cubicBezTo>
                  <a:pt x="324222" y="33510"/>
                  <a:pt x="313964" y="33516"/>
                  <a:pt x="307621" y="39850"/>
                </a:cubicBezTo>
                <a:lnTo>
                  <a:pt x="282947" y="64539"/>
                </a:lnTo>
                <a:cubicBezTo>
                  <a:pt x="279062" y="68427"/>
                  <a:pt x="273235" y="69535"/>
                  <a:pt x="268197" y="67371"/>
                </a:cubicBezTo>
                <a:cubicBezTo>
                  <a:pt x="264646" y="65865"/>
                  <a:pt x="260852" y="64342"/>
                  <a:pt x="257575" y="63064"/>
                </a:cubicBezTo>
                <a:cubicBezTo>
                  <a:pt x="252445" y="61061"/>
                  <a:pt x="249107" y="56114"/>
                  <a:pt x="249107" y="50603"/>
                </a:cubicBezTo>
                <a:lnTo>
                  <a:pt x="249107" y="15619"/>
                </a:lnTo>
                <a:cubicBezTo>
                  <a:pt x="249107" y="6662"/>
                  <a:pt x="241823" y="-600"/>
                  <a:pt x="232870" y="-600"/>
                </a:cubicBezTo>
                <a:lnTo>
                  <a:pt x="176420" y="-600"/>
                </a:lnTo>
                <a:cubicBezTo>
                  <a:pt x="167466" y="-600"/>
                  <a:pt x="160213" y="6662"/>
                  <a:pt x="160213" y="15619"/>
                </a:cubicBezTo>
                <a:lnTo>
                  <a:pt x="160213" y="50263"/>
                </a:lnTo>
                <a:cubicBezTo>
                  <a:pt x="160213" y="55993"/>
                  <a:pt x="156510" y="60906"/>
                  <a:pt x="151138" y="62928"/>
                </a:cubicBezTo>
                <a:cubicBezTo>
                  <a:pt x="147739" y="64202"/>
                  <a:pt x="144401" y="65601"/>
                  <a:pt x="141123" y="67113"/>
                </a:cubicBezTo>
                <a:cubicBezTo>
                  <a:pt x="135903" y="69517"/>
                  <a:pt x="129803" y="68670"/>
                  <a:pt x="125705" y="64624"/>
                </a:cubicBezTo>
                <a:lnTo>
                  <a:pt x="101153" y="40187"/>
                </a:lnTo>
                <a:cubicBezTo>
                  <a:pt x="94779" y="33871"/>
                  <a:pt x="84521" y="33901"/>
                  <a:pt x="78208" y="40250"/>
                </a:cubicBezTo>
                <a:lnTo>
                  <a:pt x="38420" y="80279"/>
                </a:lnTo>
                <a:cubicBezTo>
                  <a:pt x="32107" y="86628"/>
                  <a:pt x="32107" y="96901"/>
                  <a:pt x="38481" y="103217"/>
                </a:cubicBezTo>
                <a:lnTo>
                  <a:pt x="63216" y="127833"/>
                </a:lnTo>
                <a:cubicBezTo>
                  <a:pt x="67131" y="131712"/>
                  <a:pt x="68254" y="137545"/>
                  <a:pt x="66099" y="142604"/>
                </a:cubicBezTo>
                <a:cubicBezTo>
                  <a:pt x="64612" y="146122"/>
                  <a:pt x="63094" y="149925"/>
                  <a:pt x="61820" y="153208"/>
                </a:cubicBezTo>
                <a:cubicBezTo>
                  <a:pt x="59817" y="158350"/>
                  <a:pt x="54900" y="161709"/>
                  <a:pt x="49376" y="161715"/>
                </a:cubicBezTo>
                <a:lnTo>
                  <a:pt x="14383" y="161804"/>
                </a:lnTo>
                <a:cubicBezTo>
                  <a:pt x="5430" y="161825"/>
                  <a:pt x="-1824" y="169109"/>
                  <a:pt x="-1793" y="178068"/>
                </a:cubicBezTo>
                <a:lnTo>
                  <a:pt x="-1641" y="234503"/>
                </a:lnTo>
                <a:cubicBezTo>
                  <a:pt x="-1641" y="243468"/>
                  <a:pt x="5643" y="250709"/>
                  <a:pt x="14596" y="250688"/>
                </a:cubicBezTo>
                <a:lnTo>
                  <a:pt x="49255" y="250600"/>
                </a:lnTo>
                <a:cubicBezTo>
                  <a:pt x="54991" y="250585"/>
                  <a:pt x="59908" y="254288"/>
                  <a:pt x="61941" y="259647"/>
                </a:cubicBezTo>
                <a:cubicBezTo>
                  <a:pt x="63185" y="262877"/>
                  <a:pt x="64490" y="266066"/>
                  <a:pt x="65947" y="269205"/>
                </a:cubicBezTo>
                <a:cubicBezTo>
                  <a:pt x="68345" y="274425"/>
                  <a:pt x="67495" y="280537"/>
                  <a:pt x="63428" y="284604"/>
                </a:cubicBezTo>
                <a:lnTo>
                  <a:pt x="38966" y="309157"/>
                </a:lnTo>
                <a:cubicBezTo>
                  <a:pt x="32654" y="315503"/>
                  <a:pt x="32684" y="325773"/>
                  <a:pt x="39027" y="332095"/>
                </a:cubicBezTo>
                <a:lnTo>
                  <a:pt x="79028" y="371926"/>
                </a:lnTo>
                <a:cubicBezTo>
                  <a:pt x="85371" y="378245"/>
                  <a:pt x="95629" y="378226"/>
                  <a:pt x="101972" y="371877"/>
                </a:cubicBezTo>
                <a:lnTo>
                  <a:pt x="126586" y="347136"/>
                </a:lnTo>
                <a:cubicBezTo>
                  <a:pt x="130470" y="343248"/>
                  <a:pt x="136297" y="342132"/>
                  <a:pt x="141366" y="344283"/>
                </a:cubicBezTo>
                <a:cubicBezTo>
                  <a:pt x="144887" y="345783"/>
                  <a:pt x="148680" y="347300"/>
                  <a:pt x="151958" y="348572"/>
                </a:cubicBezTo>
                <a:cubicBezTo>
                  <a:pt x="157117" y="350569"/>
                  <a:pt x="160456" y="355510"/>
                  <a:pt x="160456" y="361024"/>
                </a:cubicBezTo>
                <a:lnTo>
                  <a:pt x="160517" y="396008"/>
                </a:lnTo>
                <a:cubicBezTo>
                  <a:pt x="160547" y="404970"/>
                  <a:pt x="167800" y="412224"/>
                  <a:pt x="176784" y="412200"/>
                </a:cubicBezTo>
                <a:lnTo>
                  <a:pt x="233204" y="412115"/>
                </a:lnTo>
                <a:cubicBezTo>
                  <a:pt x="242157" y="412103"/>
                  <a:pt x="249410" y="404822"/>
                  <a:pt x="249410" y="395869"/>
                </a:cubicBezTo>
                <a:lnTo>
                  <a:pt x="249350" y="361224"/>
                </a:lnTo>
                <a:cubicBezTo>
                  <a:pt x="249350" y="355494"/>
                  <a:pt x="253053" y="350560"/>
                  <a:pt x="258394" y="348532"/>
                </a:cubicBezTo>
                <a:cubicBezTo>
                  <a:pt x="261641" y="347315"/>
                  <a:pt x="264828" y="345986"/>
                  <a:pt x="267954" y="344551"/>
                </a:cubicBezTo>
                <a:cubicBezTo>
                  <a:pt x="273174" y="342165"/>
                  <a:pt x="279305" y="343015"/>
                  <a:pt x="283372" y="347069"/>
                </a:cubicBezTo>
                <a:lnTo>
                  <a:pt x="307894" y="371540"/>
                </a:lnTo>
                <a:cubicBezTo>
                  <a:pt x="314237" y="377868"/>
                  <a:pt x="324526" y="377856"/>
                  <a:pt x="330839" y="371513"/>
                </a:cubicBezTo>
                <a:lnTo>
                  <a:pt x="370688" y="331555"/>
                </a:lnTo>
                <a:cubicBezTo>
                  <a:pt x="377030" y="325215"/>
                  <a:pt x="377030" y="314941"/>
                  <a:pt x="370657" y="308614"/>
                </a:cubicBezTo>
                <a:lnTo>
                  <a:pt x="345953" y="283961"/>
                </a:lnTo>
                <a:cubicBezTo>
                  <a:pt x="342068" y="280079"/>
                  <a:pt x="340945" y="274243"/>
                  <a:pt x="343100" y="269189"/>
                </a:cubicBezTo>
                <a:cubicBezTo>
                  <a:pt x="346711" y="260749"/>
                  <a:pt x="350414" y="250697"/>
                  <a:pt x="350596" y="250103"/>
                </a:cubicBezTo>
                <a:close/>
              </a:path>
            </a:pathLst>
          </a:custGeom>
          <a:noFill/>
          <a:ln w="19050" cap="flat" cmpd="sng">
            <a:solidFill>
              <a:srgbClr val="00CA8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3864b83e2ee_0_162"/>
          <p:cNvSpPr/>
          <p:nvPr/>
        </p:nvSpPr>
        <p:spPr>
          <a:xfrm>
            <a:off x="607799" y="3458076"/>
            <a:ext cx="516058" cy="515999"/>
          </a:xfrm>
          <a:custGeom>
            <a:avLst/>
            <a:gdLst/>
            <a:ahLst/>
            <a:cxnLst/>
            <a:rect l="l" t="t" r="r" b="b"/>
            <a:pathLst>
              <a:path w="412846" h="412799" extrusionOk="0">
                <a:moveTo>
                  <a:pt x="125979" y="191376"/>
                </a:moveTo>
                <a:cubicBezTo>
                  <a:pt x="135357" y="141481"/>
                  <a:pt x="187042" y="113302"/>
                  <a:pt x="233538" y="131205"/>
                </a:cubicBezTo>
                <a:cubicBezTo>
                  <a:pt x="268834" y="144811"/>
                  <a:pt x="290322" y="182997"/>
                  <a:pt x="283341" y="220178"/>
                </a:cubicBezTo>
                <a:cubicBezTo>
                  <a:pt x="273933" y="270076"/>
                  <a:pt x="222248" y="298255"/>
                  <a:pt x="175782" y="280349"/>
                </a:cubicBezTo>
                <a:cubicBezTo>
                  <a:pt x="140486" y="266749"/>
                  <a:pt x="118968" y="228557"/>
                  <a:pt x="125979" y="191376"/>
                </a:cubicBezTo>
                <a:close/>
                <a:moveTo>
                  <a:pt x="350596" y="250103"/>
                </a:moveTo>
                <a:lnTo>
                  <a:pt x="394846" y="250063"/>
                </a:lnTo>
                <a:cubicBezTo>
                  <a:pt x="403799" y="250054"/>
                  <a:pt x="411053" y="242791"/>
                  <a:pt x="411053" y="233835"/>
                </a:cubicBezTo>
                <a:lnTo>
                  <a:pt x="411022" y="177388"/>
                </a:lnTo>
                <a:cubicBezTo>
                  <a:pt x="410992" y="168432"/>
                  <a:pt x="403738" y="161175"/>
                  <a:pt x="394785" y="161184"/>
                </a:cubicBezTo>
                <a:lnTo>
                  <a:pt x="360156" y="161209"/>
                </a:lnTo>
                <a:cubicBezTo>
                  <a:pt x="354420" y="161218"/>
                  <a:pt x="349473" y="157512"/>
                  <a:pt x="347470" y="152146"/>
                </a:cubicBezTo>
                <a:cubicBezTo>
                  <a:pt x="346226" y="148911"/>
                  <a:pt x="344920" y="145721"/>
                  <a:pt x="343494" y="142574"/>
                </a:cubicBezTo>
                <a:cubicBezTo>
                  <a:pt x="341097" y="137357"/>
                  <a:pt x="341946" y="131242"/>
                  <a:pt x="346013" y="127178"/>
                </a:cubicBezTo>
                <a:lnTo>
                  <a:pt x="370505" y="102673"/>
                </a:lnTo>
                <a:cubicBezTo>
                  <a:pt x="376818" y="96333"/>
                  <a:pt x="376818" y="86063"/>
                  <a:pt x="370505" y="79732"/>
                </a:cubicBezTo>
                <a:lnTo>
                  <a:pt x="330565" y="39841"/>
                </a:lnTo>
                <a:cubicBezTo>
                  <a:pt x="324222" y="33510"/>
                  <a:pt x="313964" y="33516"/>
                  <a:pt x="307621" y="39850"/>
                </a:cubicBezTo>
                <a:lnTo>
                  <a:pt x="282947" y="64539"/>
                </a:lnTo>
                <a:cubicBezTo>
                  <a:pt x="279062" y="68427"/>
                  <a:pt x="273235" y="69535"/>
                  <a:pt x="268197" y="67371"/>
                </a:cubicBezTo>
                <a:cubicBezTo>
                  <a:pt x="264646" y="65865"/>
                  <a:pt x="260852" y="64342"/>
                  <a:pt x="257575" y="63064"/>
                </a:cubicBezTo>
                <a:cubicBezTo>
                  <a:pt x="252445" y="61061"/>
                  <a:pt x="249107" y="56114"/>
                  <a:pt x="249107" y="50603"/>
                </a:cubicBezTo>
                <a:lnTo>
                  <a:pt x="249107" y="15619"/>
                </a:lnTo>
                <a:cubicBezTo>
                  <a:pt x="249107" y="6662"/>
                  <a:pt x="241823" y="-600"/>
                  <a:pt x="232870" y="-600"/>
                </a:cubicBezTo>
                <a:lnTo>
                  <a:pt x="176420" y="-600"/>
                </a:lnTo>
                <a:cubicBezTo>
                  <a:pt x="167466" y="-600"/>
                  <a:pt x="160213" y="6662"/>
                  <a:pt x="160213" y="15619"/>
                </a:cubicBezTo>
                <a:lnTo>
                  <a:pt x="160213" y="50263"/>
                </a:lnTo>
                <a:cubicBezTo>
                  <a:pt x="160213" y="55993"/>
                  <a:pt x="156510" y="60906"/>
                  <a:pt x="151138" y="62928"/>
                </a:cubicBezTo>
                <a:cubicBezTo>
                  <a:pt x="147739" y="64202"/>
                  <a:pt x="144401" y="65601"/>
                  <a:pt x="141123" y="67113"/>
                </a:cubicBezTo>
                <a:cubicBezTo>
                  <a:pt x="135903" y="69517"/>
                  <a:pt x="129803" y="68670"/>
                  <a:pt x="125705" y="64624"/>
                </a:cubicBezTo>
                <a:lnTo>
                  <a:pt x="101153" y="40187"/>
                </a:lnTo>
                <a:cubicBezTo>
                  <a:pt x="94779" y="33871"/>
                  <a:pt x="84521" y="33901"/>
                  <a:pt x="78208" y="40250"/>
                </a:cubicBezTo>
                <a:lnTo>
                  <a:pt x="38420" y="80279"/>
                </a:lnTo>
                <a:cubicBezTo>
                  <a:pt x="32107" y="86628"/>
                  <a:pt x="32107" y="96901"/>
                  <a:pt x="38481" y="103217"/>
                </a:cubicBezTo>
                <a:lnTo>
                  <a:pt x="63216" y="127833"/>
                </a:lnTo>
                <a:cubicBezTo>
                  <a:pt x="67131" y="131712"/>
                  <a:pt x="68254" y="137545"/>
                  <a:pt x="66099" y="142604"/>
                </a:cubicBezTo>
                <a:cubicBezTo>
                  <a:pt x="64612" y="146122"/>
                  <a:pt x="63094" y="149925"/>
                  <a:pt x="61820" y="153208"/>
                </a:cubicBezTo>
                <a:cubicBezTo>
                  <a:pt x="59817" y="158350"/>
                  <a:pt x="54900" y="161709"/>
                  <a:pt x="49376" y="161715"/>
                </a:cubicBezTo>
                <a:lnTo>
                  <a:pt x="14383" y="161804"/>
                </a:lnTo>
                <a:cubicBezTo>
                  <a:pt x="5430" y="161825"/>
                  <a:pt x="-1824" y="169109"/>
                  <a:pt x="-1793" y="178068"/>
                </a:cubicBezTo>
                <a:lnTo>
                  <a:pt x="-1641" y="234503"/>
                </a:lnTo>
                <a:cubicBezTo>
                  <a:pt x="-1641" y="243468"/>
                  <a:pt x="5643" y="250709"/>
                  <a:pt x="14596" y="250688"/>
                </a:cubicBezTo>
                <a:lnTo>
                  <a:pt x="49255" y="250600"/>
                </a:lnTo>
                <a:cubicBezTo>
                  <a:pt x="54991" y="250585"/>
                  <a:pt x="59908" y="254288"/>
                  <a:pt x="61941" y="259647"/>
                </a:cubicBezTo>
                <a:cubicBezTo>
                  <a:pt x="63185" y="262877"/>
                  <a:pt x="64490" y="266066"/>
                  <a:pt x="65947" y="269205"/>
                </a:cubicBezTo>
                <a:cubicBezTo>
                  <a:pt x="68345" y="274425"/>
                  <a:pt x="67495" y="280537"/>
                  <a:pt x="63428" y="284604"/>
                </a:cubicBezTo>
                <a:lnTo>
                  <a:pt x="38966" y="309157"/>
                </a:lnTo>
                <a:cubicBezTo>
                  <a:pt x="32654" y="315503"/>
                  <a:pt x="32684" y="325773"/>
                  <a:pt x="39027" y="332095"/>
                </a:cubicBezTo>
                <a:lnTo>
                  <a:pt x="79028" y="371926"/>
                </a:lnTo>
                <a:cubicBezTo>
                  <a:pt x="85371" y="378245"/>
                  <a:pt x="95629" y="378226"/>
                  <a:pt x="101972" y="371877"/>
                </a:cubicBezTo>
                <a:lnTo>
                  <a:pt x="126586" y="347136"/>
                </a:lnTo>
                <a:cubicBezTo>
                  <a:pt x="130470" y="343248"/>
                  <a:pt x="136297" y="342132"/>
                  <a:pt x="141366" y="344283"/>
                </a:cubicBezTo>
                <a:cubicBezTo>
                  <a:pt x="144887" y="345783"/>
                  <a:pt x="148680" y="347300"/>
                  <a:pt x="151958" y="348572"/>
                </a:cubicBezTo>
                <a:cubicBezTo>
                  <a:pt x="157117" y="350569"/>
                  <a:pt x="160456" y="355510"/>
                  <a:pt x="160456" y="361024"/>
                </a:cubicBezTo>
                <a:lnTo>
                  <a:pt x="160517" y="396008"/>
                </a:lnTo>
                <a:cubicBezTo>
                  <a:pt x="160547" y="404970"/>
                  <a:pt x="167800" y="412224"/>
                  <a:pt x="176784" y="412200"/>
                </a:cubicBezTo>
                <a:lnTo>
                  <a:pt x="233204" y="412115"/>
                </a:lnTo>
                <a:cubicBezTo>
                  <a:pt x="242157" y="412103"/>
                  <a:pt x="249410" y="404822"/>
                  <a:pt x="249410" y="395869"/>
                </a:cubicBezTo>
                <a:lnTo>
                  <a:pt x="249350" y="361224"/>
                </a:lnTo>
                <a:cubicBezTo>
                  <a:pt x="249350" y="355494"/>
                  <a:pt x="253053" y="350560"/>
                  <a:pt x="258394" y="348532"/>
                </a:cubicBezTo>
                <a:cubicBezTo>
                  <a:pt x="261641" y="347315"/>
                  <a:pt x="264828" y="345986"/>
                  <a:pt x="267954" y="344551"/>
                </a:cubicBezTo>
                <a:cubicBezTo>
                  <a:pt x="273174" y="342165"/>
                  <a:pt x="279305" y="343015"/>
                  <a:pt x="283372" y="347069"/>
                </a:cubicBezTo>
                <a:lnTo>
                  <a:pt x="307894" y="371540"/>
                </a:lnTo>
                <a:cubicBezTo>
                  <a:pt x="314237" y="377868"/>
                  <a:pt x="324526" y="377856"/>
                  <a:pt x="330839" y="371513"/>
                </a:cubicBezTo>
                <a:lnTo>
                  <a:pt x="370688" y="331555"/>
                </a:lnTo>
                <a:cubicBezTo>
                  <a:pt x="377030" y="325215"/>
                  <a:pt x="377030" y="314941"/>
                  <a:pt x="370657" y="308614"/>
                </a:cubicBezTo>
                <a:lnTo>
                  <a:pt x="345953" y="283961"/>
                </a:lnTo>
                <a:cubicBezTo>
                  <a:pt x="342068" y="280079"/>
                  <a:pt x="340945" y="274243"/>
                  <a:pt x="343100" y="269189"/>
                </a:cubicBezTo>
                <a:cubicBezTo>
                  <a:pt x="346711" y="260749"/>
                  <a:pt x="350414" y="250697"/>
                  <a:pt x="350596" y="250103"/>
                </a:cubicBezTo>
                <a:close/>
              </a:path>
            </a:pathLst>
          </a:custGeom>
          <a:noFill/>
          <a:ln w="19050" cap="flat" cmpd="sng">
            <a:solidFill>
              <a:srgbClr val="008F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g3864b83e2ee_0_162"/>
          <p:cNvGrpSpPr/>
          <p:nvPr/>
        </p:nvGrpSpPr>
        <p:grpSpPr>
          <a:xfrm>
            <a:off x="2685523" y="5049446"/>
            <a:ext cx="1542753" cy="1058585"/>
            <a:chOff x="-8466372" y="597510"/>
            <a:chExt cx="6057137" cy="4156205"/>
          </a:xfrm>
        </p:grpSpPr>
        <p:sp>
          <p:nvSpPr>
            <p:cNvPr id="285" name="Google Shape;285;g3864b83e2ee_0_162"/>
            <p:cNvSpPr/>
            <p:nvPr/>
          </p:nvSpPr>
          <p:spPr>
            <a:xfrm>
              <a:off x="-8466372" y="597510"/>
              <a:ext cx="6057137" cy="415785"/>
            </a:xfrm>
            <a:custGeom>
              <a:avLst/>
              <a:gdLst/>
              <a:ahLst/>
              <a:cxnLst/>
              <a:rect l="l" t="t" r="r" b="b"/>
              <a:pathLst>
                <a:path w="6057137" h="415785" extrusionOk="0">
                  <a:moveTo>
                    <a:pt x="6055818" y="415509"/>
                  </a:moveTo>
                  <a:lnTo>
                    <a:pt x="6055818" y="151753"/>
                  </a:lnTo>
                  <a:cubicBezTo>
                    <a:pt x="6055818" y="67790"/>
                    <a:pt x="5987809" y="-276"/>
                    <a:pt x="5903799" y="-276"/>
                  </a:cubicBezTo>
                  <a:lnTo>
                    <a:pt x="150794" y="-276"/>
                  </a:lnTo>
                  <a:cubicBezTo>
                    <a:pt x="66783" y="-276"/>
                    <a:pt x="-1320" y="67790"/>
                    <a:pt x="-1320" y="151753"/>
                  </a:cubicBezTo>
                  <a:lnTo>
                    <a:pt x="-1320" y="415509"/>
                  </a:lnTo>
                  <a:lnTo>
                    <a:pt x="6055818" y="415509"/>
                  </a:lnTo>
                  <a:close/>
                </a:path>
              </a:pathLst>
            </a:custGeom>
            <a:solidFill>
              <a:srgbClr val="836A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3864b83e2ee_0_162"/>
            <p:cNvSpPr/>
            <p:nvPr/>
          </p:nvSpPr>
          <p:spPr>
            <a:xfrm>
              <a:off x="-8466277" y="597510"/>
              <a:ext cx="6057041" cy="4156205"/>
            </a:xfrm>
            <a:custGeom>
              <a:avLst/>
              <a:gdLst/>
              <a:ahLst/>
              <a:cxnLst/>
              <a:rect l="l" t="t" r="r" b="b"/>
              <a:pathLst>
                <a:path w="6057041" h="4156205" extrusionOk="0">
                  <a:moveTo>
                    <a:pt x="5903704" y="4155929"/>
                  </a:moveTo>
                  <a:lnTo>
                    <a:pt x="150699" y="4155929"/>
                  </a:lnTo>
                  <a:cubicBezTo>
                    <a:pt x="66688" y="4155929"/>
                    <a:pt x="-1320" y="4087864"/>
                    <a:pt x="-1320" y="4003901"/>
                  </a:cubicBezTo>
                  <a:lnTo>
                    <a:pt x="-1320" y="151753"/>
                  </a:lnTo>
                  <a:cubicBezTo>
                    <a:pt x="-1320" y="67790"/>
                    <a:pt x="66688" y="-276"/>
                    <a:pt x="150699" y="-276"/>
                  </a:cubicBezTo>
                  <a:lnTo>
                    <a:pt x="5903704" y="-276"/>
                  </a:lnTo>
                  <a:cubicBezTo>
                    <a:pt x="5987714" y="-276"/>
                    <a:pt x="6055722" y="67790"/>
                    <a:pt x="6055722" y="151753"/>
                  </a:cubicBezTo>
                  <a:lnTo>
                    <a:pt x="6055722" y="4003901"/>
                  </a:lnTo>
                  <a:cubicBezTo>
                    <a:pt x="6055722" y="4087864"/>
                    <a:pt x="5987714" y="4155929"/>
                    <a:pt x="5903704" y="41559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3864b83e2ee_0_162"/>
            <p:cNvSpPr/>
            <p:nvPr/>
          </p:nvSpPr>
          <p:spPr>
            <a:xfrm>
              <a:off x="-8466372" y="597510"/>
              <a:ext cx="6057137" cy="415785"/>
            </a:xfrm>
            <a:custGeom>
              <a:avLst/>
              <a:gdLst/>
              <a:ahLst/>
              <a:cxnLst/>
              <a:rect l="l" t="t" r="r" b="b"/>
              <a:pathLst>
                <a:path w="6057137" h="415785" extrusionOk="0">
                  <a:moveTo>
                    <a:pt x="6055818" y="415509"/>
                  </a:moveTo>
                  <a:lnTo>
                    <a:pt x="6055818" y="151753"/>
                  </a:lnTo>
                  <a:cubicBezTo>
                    <a:pt x="6055818" y="67790"/>
                    <a:pt x="5987809" y="-276"/>
                    <a:pt x="5903799" y="-276"/>
                  </a:cubicBezTo>
                  <a:lnTo>
                    <a:pt x="150794" y="-276"/>
                  </a:lnTo>
                  <a:cubicBezTo>
                    <a:pt x="66783" y="-276"/>
                    <a:pt x="-1320" y="67790"/>
                    <a:pt x="-1320" y="151753"/>
                  </a:cubicBezTo>
                  <a:lnTo>
                    <a:pt x="-1320" y="415509"/>
                  </a:lnTo>
                  <a:lnTo>
                    <a:pt x="6055818" y="41550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3864b83e2ee_0_162"/>
            <p:cNvSpPr/>
            <p:nvPr/>
          </p:nvSpPr>
          <p:spPr>
            <a:xfrm>
              <a:off x="-4756480" y="1789202"/>
              <a:ext cx="340137" cy="293760"/>
            </a:xfrm>
            <a:custGeom>
              <a:avLst/>
              <a:gdLst/>
              <a:ahLst/>
              <a:cxnLst/>
              <a:rect l="l" t="t" r="r" b="b"/>
              <a:pathLst>
                <a:path w="340137" h="293760" extrusionOk="0">
                  <a:moveTo>
                    <a:pt x="-1320" y="-276"/>
                  </a:moveTo>
                  <a:lnTo>
                    <a:pt x="338818" y="-276"/>
                  </a:lnTo>
                  <a:lnTo>
                    <a:pt x="338818" y="293484"/>
                  </a:lnTo>
                  <a:lnTo>
                    <a:pt x="-1320" y="2934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3864b83e2ee_0_162"/>
            <p:cNvSpPr/>
            <p:nvPr/>
          </p:nvSpPr>
          <p:spPr>
            <a:xfrm>
              <a:off x="-4264228" y="1856372"/>
              <a:ext cx="1194816" cy="33404"/>
            </a:xfrm>
            <a:custGeom>
              <a:avLst/>
              <a:gdLst/>
              <a:ahLst/>
              <a:cxnLst/>
              <a:rect l="l" t="t" r="r" b="b"/>
              <a:pathLst>
                <a:path w="1194816" h="33404" extrusionOk="0">
                  <a:moveTo>
                    <a:pt x="-1320" y="33128"/>
                  </a:moveTo>
                  <a:lnTo>
                    <a:pt x="1193497" y="33128"/>
                  </a:lnTo>
                  <a:lnTo>
                    <a:pt x="1193497" y="-276"/>
                  </a:lnTo>
                  <a:lnTo>
                    <a:pt x="-1320" y="-27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3864b83e2ee_0_162"/>
            <p:cNvSpPr/>
            <p:nvPr/>
          </p:nvSpPr>
          <p:spPr>
            <a:xfrm>
              <a:off x="-4264228" y="1982388"/>
              <a:ext cx="731234" cy="33413"/>
            </a:xfrm>
            <a:custGeom>
              <a:avLst/>
              <a:gdLst/>
              <a:ahLst/>
              <a:cxnLst/>
              <a:rect l="l" t="t" r="r" b="b"/>
              <a:pathLst>
                <a:path w="731234" h="33413" extrusionOk="0">
                  <a:moveTo>
                    <a:pt x="-1320" y="33138"/>
                  </a:moveTo>
                  <a:lnTo>
                    <a:pt x="729915" y="33138"/>
                  </a:lnTo>
                  <a:lnTo>
                    <a:pt x="729915" y="-276"/>
                  </a:lnTo>
                  <a:lnTo>
                    <a:pt x="-1320" y="-27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3864b83e2ee_0_162"/>
            <p:cNvSpPr/>
            <p:nvPr/>
          </p:nvSpPr>
          <p:spPr>
            <a:xfrm>
              <a:off x="-4756480" y="2373494"/>
              <a:ext cx="340137" cy="293750"/>
            </a:xfrm>
            <a:custGeom>
              <a:avLst/>
              <a:gdLst/>
              <a:ahLst/>
              <a:cxnLst/>
              <a:rect l="l" t="t" r="r" b="b"/>
              <a:pathLst>
                <a:path w="340137" h="293750" extrusionOk="0">
                  <a:moveTo>
                    <a:pt x="-1320" y="-276"/>
                  </a:moveTo>
                  <a:lnTo>
                    <a:pt x="338818" y="-276"/>
                  </a:lnTo>
                  <a:lnTo>
                    <a:pt x="338818" y="293475"/>
                  </a:lnTo>
                  <a:lnTo>
                    <a:pt x="-1320" y="2934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3864b83e2ee_0_162"/>
            <p:cNvSpPr/>
            <p:nvPr/>
          </p:nvSpPr>
          <p:spPr>
            <a:xfrm>
              <a:off x="-4264228" y="2440655"/>
              <a:ext cx="1194816" cy="33404"/>
            </a:xfrm>
            <a:custGeom>
              <a:avLst/>
              <a:gdLst/>
              <a:ahLst/>
              <a:cxnLst/>
              <a:rect l="l" t="t" r="r" b="b"/>
              <a:pathLst>
                <a:path w="1194816" h="33404" extrusionOk="0">
                  <a:moveTo>
                    <a:pt x="-1320" y="33128"/>
                  </a:moveTo>
                  <a:lnTo>
                    <a:pt x="1193497" y="33128"/>
                  </a:lnTo>
                  <a:lnTo>
                    <a:pt x="1193497" y="-276"/>
                  </a:lnTo>
                  <a:lnTo>
                    <a:pt x="-1320" y="-27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3864b83e2ee_0_162"/>
            <p:cNvSpPr/>
            <p:nvPr/>
          </p:nvSpPr>
          <p:spPr>
            <a:xfrm>
              <a:off x="-4264228" y="2566671"/>
              <a:ext cx="731234" cy="33413"/>
            </a:xfrm>
            <a:custGeom>
              <a:avLst/>
              <a:gdLst/>
              <a:ahLst/>
              <a:cxnLst/>
              <a:rect l="l" t="t" r="r" b="b"/>
              <a:pathLst>
                <a:path w="731234" h="33413" extrusionOk="0">
                  <a:moveTo>
                    <a:pt x="-1320" y="33138"/>
                  </a:moveTo>
                  <a:lnTo>
                    <a:pt x="729915" y="33138"/>
                  </a:lnTo>
                  <a:lnTo>
                    <a:pt x="729915" y="-276"/>
                  </a:lnTo>
                  <a:lnTo>
                    <a:pt x="-1320" y="-27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3864b83e2ee_0_162"/>
            <p:cNvSpPr/>
            <p:nvPr/>
          </p:nvSpPr>
          <p:spPr>
            <a:xfrm>
              <a:off x="-4756480" y="2957767"/>
              <a:ext cx="340137" cy="293760"/>
            </a:xfrm>
            <a:custGeom>
              <a:avLst/>
              <a:gdLst/>
              <a:ahLst/>
              <a:cxnLst/>
              <a:rect l="l" t="t" r="r" b="b"/>
              <a:pathLst>
                <a:path w="340137" h="293760" extrusionOk="0">
                  <a:moveTo>
                    <a:pt x="-1320" y="-276"/>
                  </a:moveTo>
                  <a:lnTo>
                    <a:pt x="338818" y="-276"/>
                  </a:lnTo>
                  <a:lnTo>
                    <a:pt x="338818" y="293484"/>
                  </a:lnTo>
                  <a:lnTo>
                    <a:pt x="-1320" y="2934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3864b83e2ee_0_162"/>
            <p:cNvSpPr/>
            <p:nvPr/>
          </p:nvSpPr>
          <p:spPr>
            <a:xfrm>
              <a:off x="-4264228" y="3024937"/>
              <a:ext cx="1194816" cy="33404"/>
            </a:xfrm>
            <a:custGeom>
              <a:avLst/>
              <a:gdLst/>
              <a:ahLst/>
              <a:cxnLst/>
              <a:rect l="l" t="t" r="r" b="b"/>
              <a:pathLst>
                <a:path w="1194816" h="33404" extrusionOk="0">
                  <a:moveTo>
                    <a:pt x="-1320" y="33128"/>
                  </a:moveTo>
                  <a:lnTo>
                    <a:pt x="1193497" y="33128"/>
                  </a:lnTo>
                  <a:lnTo>
                    <a:pt x="1193497" y="-276"/>
                  </a:lnTo>
                  <a:lnTo>
                    <a:pt x="-1320" y="-27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3864b83e2ee_0_162"/>
            <p:cNvSpPr/>
            <p:nvPr/>
          </p:nvSpPr>
          <p:spPr>
            <a:xfrm>
              <a:off x="-4264228" y="3150953"/>
              <a:ext cx="731234" cy="33413"/>
            </a:xfrm>
            <a:custGeom>
              <a:avLst/>
              <a:gdLst/>
              <a:ahLst/>
              <a:cxnLst/>
              <a:rect l="l" t="t" r="r" b="b"/>
              <a:pathLst>
                <a:path w="731234" h="33413" extrusionOk="0">
                  <a:moveTo>
                    <a:pt x="-1320" y="33138"/>
                  </a:moveTo>
                  <a:lnTo>
                    <a:pt x="729915" y="33138"/>
                  </a:lnTo>
                  <a:lnTo>
                    <a:pt x="729915" y="-276"/>
                  </a:lnTo>
                  <a:lnTo>
                    <a:pt x="-1320" y="-27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3864b83e2ee_0_162"/>
            <p:cNvSpPr/>
            <p:nvPr/>
          </p:nvSpPr>
          <p:spPr>
            <a:xfrm>
              <a:off x="-7945450" y="1431043"/>
              <a:ext cx="2687574" cy="2687564"/>
            </a:xfrm>
            <a:custGeom>
              <a:avLst/>
              <a:gdLst/>
              <a:ahLst/>
              <a:cxnLst/>
              <a:rect l="l" t="t" r="r" b="b"/>
              <a:pathLst>
                <a:path w="2687574" h="2687564" extrusionOk="0">
                  <a:moveTo>
                    <a:pt x="1342468" y="1914449"/>
                  </a:moveTo>
                  <a:cubicBezTo>
                    <a:pt x="1000330" y="1914449"/>
                    <a:pt x="722866" y="1637043"/>
                    <a:pt x="722866" y="1294858"/>
                  </a:cubicBezTo>
                  <a:cubicBezTo>
                    <a:pt x="722866" y="952662"/>
                    <a:pt x="1000330" y="675256"/>
                    <a:pt x="1342468" y="675256"/>
                  </a:cubicBezTo>
                  <a:cubicBezTo>
                    <a:pt x="1684701" y="675256"/>
                    <a:pt x="1962069" y="952662"/>
                    <a:pt x="1962069" y="1294858"/>
                  </a:cubicBezTo>
                  <a:cubicBezTo>
                    <a:pt x="1962069" y="1637043"/>
                    <a:pt x="1684701" y="1914449"/>
                    <a:pt x="1342468" y="1914449"/>
                  </a:cubicBezTo>
                  <a:close/>
                  <a:moveTo>
                    <a:pt x="1342468" y="-276"/>
                  </a:moveTo>
                  <a:cubicBezTo>
                    <a:pt x="600280" y="-276"/>
                    <a:pt x="-1320" y="601352"/>
                    <a:pt x="-1320" y="1343502"/>
                  </a:cubicBezTo>
                  <a:cubicBezTo>
                    <a:pt x="-1320" y="2085661"/>
                    <a:pt x="600280" y="2687289"/>
                    <a:pt x="1342468" y="2687289"/>
                  </a:cubicBezTo>
                  <a:cubicBezTo>
                    <a:pt x="2084655" y="2687289"/>
                    <a:pt x="2686255" y="2085661"/>
                    <a:pt x="2686255" y="1343502"/>
                  </a:cubicBezTo>
                  <a:cubicBezTo>
                    <a:pt x="2686255" y="601352"/>
                    <a:pt x="2084655" y="-276"/>
                    <a:pt x="1342468" y="-2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3864b83e2ee_0_162"/>
            <p:cNvSpPr/>
            <p:nvPr/>
          </p:nvSpPr>
          <p:spPr>
            <a:xfrm>
              <a:off x="-6156559" y="1946050"/>
              <a:ext cx="898683" cy="1704241"/>
            </a:xfrm>
            <a:custGeom>
              <a:avLst/>
              <a:gdLst/>
              <a:ahLst/>
              <a:cxnLst/>
              <a:rect l="l" t="t" r="r" b="b"/>
              <a:pathLst>
                <a:path w="898683" h="1704241" extrusionOk="0">
                  <a:moveTo>
                    <a:pt x="896602" y="784517"/>
                  </a:moveTo>
                  <a:cubicBezTo>
                    <a:pt x="896411" y="778555"/>
                    <a:pt x="896125" y="772592"/>
                    <a:pt x="895935" y="766648"/>
                  </a:cubicBezTo>
                  <a:cubicBezTo>
                    <a:pt x="895649" y="761048"/>
                    <a:pt x="895364" y="755447"/>
                    <a:pt x="894983" y="749856"/>
                  </a:cubicBezTo>
                  <a:cubicBezTo>
                    <a:pt x="894792" y="745903"/>
                    <a:pt x="894506" y="741960"/>
                    <a:pt x="894315" y="738017"/>
                  </a:cubicBezTo>
                  <a:cubicBezTo>
                    <a:pt x="893840" y="730968"/>
                    <a:pt x="893267" y="723910"/>
                    <a:pt x="892697" y="716871"/>
                  </a:cubicBezTo>
                  <a:lnTo>
                    <a:pt x="892506" y="714766"/>
                  </a:lnTo>
                  <a:cubicBezTo>
                    <a:pt x="870503" y="454962"/>
                    <a:pt x="773157" y="206236"/>
                    <a:pt x="611423" y="-276"/>
                  </a:cubicBezTo>
                  <a:lnTo>
                    <a:pt x="64022" y="428597"/>
                  </a:lnTo>
                  <a:cubicBezTo>
                    <a:pt x="132887" y="528428"/>
                    <a:pt x="173178" y="649415"/>
                    <a:pt x="173178" y="779850"/>
                  </a:cubicBezTo>
                  <a:cubicBezTo>
                    <a:pt x="173178" y="947328"/>
                    <a:pt x="106693" y="1099262"/>
                    <a:pt x="-1320" y="1210780"/>
                  </a:cubicBezTo>
                  <a:lnTo>
                    <a:pt x="573037" y="1703965"/>
                  </a:lnTo>
                  <a:cubicBezTo>
                    <a:pt x="575800" y="1700718"/>
                    <a:pt x="578562" y="1697432"/>
                    <a:pt x="581324" y="1694146"/>
                  </a:cubicBezTo>
                  <a:cubicBezTo>
                    <a:pt x="584943" y="1689849"/>
                    <a:pt x="588563" y="1685592"/>
                    <a:pt x="592182" y="1681267"/>
                  </a:cubicBezTo>
                  <a:cubicBezTo>
                    <a:pt x="593039" y="1680191"/>
                    <a:pt x="593897" y="1679105"/>
                    <a:pt x="594754" y="1678039"/>
                  </a:cubicBezTo>
                  <a:cubicBezTo>
                    <a:pt x="764489" y="1469965"/>
                    <a:pt x="867646" y="1216257"/>
                    <a:pt x="891840" y="950167"/>
                  </a:cubicBezTo>
                  <a:cubicBezTo>
                    <a:pt x="891934" y="948833"/>
                    <a:pt x="892029" y="947519"/>
                    <a:pt x="892220" y="946185"/>
                  </a:cubicBezTo>
                  <a:cubicBezTo>
                    <a:pt x="892887" y="938108"/>
                    <a:pt x="893554" y="930012"/>
                    <a:pt x="894126" y="921915"/>
                  </a:cubicBezTo>
                  <a:cubicBezTo>
                    <a:pt x="894315" y="918477"/>
                    <a:pt x="894506" y="915029"/>
                    <a:pt x="894696" y="911591"/>
                  </a:cubicBezTo>
                  <a:cubicBezTo>
                    <a:pt x="895173" y="905028"/>
                    <a:pt x="895553" y="898456"/>
                    <a:pt x="895839" y="891883"/>
                  </a:cubicBezTo>
                  <a:cubicBezTo>
                    <a:pt x="896125" y="886302"/>
                    <a:pt x="896316" y="880701"/>
                    <a:pt x="896507" y="875110"/>
                  </a:cubicBezTo>
                  <a:cubicBezTo>
                    <a:pt x="896602" y="870290"/>
                    <a:pt x="896887" y="865490"/>
                    <a:pt x="896982" y="860670"/>
                  </a:cubicBezTo>
                  <a:cubicBezTo>
                    <a:pt x="897173" y="849973"/>
                    <a:pt x="897364" y="839248"/>
                    <a:pt x="897364" y="828494"/>
                  </a:cubicBezTo>
                  <a:cubicBezTo>
                    <a:pt x="897364" y="817998"/>
                    <a:pt x="897173" y="807530"/>
                    <a:pt x="896982" y="797081"/>
                  </a:cubicBezTo>
                  <a:cubicBezTo>
                    <a:pt x="896887" y="792890"/>
                    <a:pt x="896696" y="788699"/>
                    <a:pt x="896602" y="7845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3864b83e2ee_0_162"/>
            <p:cNvSpPr/>
            <p:nvPr/>
          </p:nvSpPr>
          <p:spPr>
            <a:xfrm>
              <a:off x="-7945450" y="1431043"/>
              <a:ext cx="1358075" cy="1343777"/>
            </a:xfrm>
            <a:custGeom>
              <a:avLst/>
              <a:gdLst/>
              <a:ahLst/>
              <a:cxnLst/>
              <a:rect l="l" t="t" r="r" b="b"/>
              <a:pathLst>
                <a:path w="1358075" h="1343777" extrusionOk="0">
                  <a:moveTo>
                    <a:pt x="722866" y="1294858"/>
                  </a:moveTo>
                  <a:cubicBezTo>
                    <a:pt x="722866" y="952662"/>
                    <a:pt x="1000330" y="675266"/>
                    <a:pt x="1342468" y="675266"/>
                  </a:cubicBezTo>
                  <a:cubicBezTo>
                    <a:pt x="1344849" y="675266"/>
                    <a:pt x="1347231" y="675332"/>
                    <a:pt x="1349612" y="675351"/>
                  </a:cubicBezTo>
                  <a:lnTo>
                    <a:pt x="1356756" y="-95"/>
                  </a:lnTo>
                  <a:cubicBezTo>
                    <a:pt x="1351993" y="-143"/>
                    <a:pt x="1347231" y="-276"/>
                    <a:pt x="1342468" y="-276"/>
                  </a:cubicBezTo>
                  <a:cubicBezTo>
                    <a:pt x="605328" y="-276"/>
                    <a:pt x="-1320" y="606333"/>
                    <a:pt x="-1320" y="1343502"/>
                  </a:cubicBezTo>
                  <a:lnTo>
                    <a:pt x="724771" y="1343502"/>
                  </a:lnTo>
                  <a:cubicBezTo>
                    <a:pt x="723533" y="1327452"/>
                    <a:pt x="722866" y="1311231"/>
                    <a:pt x="722866" y="12948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3864b83e2ee_0_162"/>
            <p:cNvSpPr/>
            <p:nvPr/>
          </p:nvSpPr>
          <p:spPr>
            <a:xfrm>
              <a:off x="-4756480" y="3525876"/>
              <a:ext cx="1636966" cy="33413"/>
            </a:xfrm>
            <a:custGeom>
              <a:avLst/>
              <a:gdLst/>
              <a:ahLst/>
              <a:cxnLst/>
              <a:rect l="l" t="t" r="r" b="b"/>
              <a:pathLst>
                <a:path w="1636966" h="33413" extrusionOk="0">
                  <a:moveTo>
                    <a:pt x="-1320" y="33138"/>
                  </a:moveTo>
                  <a:lnTo>
                    <a:pt x="1635647" y="33138"/>
                  </a:lnTo>
                  <a:lnTo>
                    <a:pt x="1635647" y="-276"/>
                  </a:lnTo>
                  <a:lnTo>
                    <a:pt x="-1320" y="-276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3864b83e2ee_0_162"/>
            <p:cNvSpPr/>
            <p:nvPr/>
          </p:nvSpPr>
          <p:spPr>
            <a:xfrm>
              <a:off x="-4756480" y="3692916"/>
              <a:ext cx="1327975" cy="33413"/>
            </a:xfrm>
            <a:custGeom>
              <a:avLst/>
              <a:gdLst/>
              <a:ahLst/>
              <a:cxnLst/>
              <a:rect l="l" t="t" r="r" b="b"/>
              <a:pathLst>
                <a:path w="1327975" h="33413" extrusionOk="0">
                  <a:moveTo>
                    <a:pt x="-1320" y="-276"/>
                  </a:moveTo>
                  <a:lnTo>
                    <a:pt x="1326656" y="-276"/>
                  </a:lnTo>
                  <a:lnTo>
                    <a:pt x="1326656" y="33138"/>
                  </a:lnTo>
                  <a:lnTo>
                    <a:pt x="-1320" y="3313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864b83e2ee_0_162"/>
            <p:cNvSpPr/>
            <p:nvPr/>
          </p:nvSpPr>
          <p:spPr>
            <a:xfrm>
              <a:off x="-4756480" y="3859966"/>
              <a:ext cx="1636966" cy="33404"/>
            </a:xfrm>
            <a:custGeom>
              <a:avLst/>
              <a:gdLst/>
              <a:ahLst/>
              <a:cxnLst/>
              <a:rect l="l" t="t" r="r" b="b"/>
              <a:pathLst>
                <a:path w="1636966" h="33404" extrusionOk="0">
                  <a:moveTo>
                    <a:pt x="-1320" y="-276"/>
                  </a:moveTo>
                  <a:lnTo>
                    <a:pt x="1635647" y="-276"/>
                  </a:lnTo>
                  <a:lnTo>
                    <a:pt x="1635647" y="33128"/>
                  </a:lnTo>
                  <a:lnTo>
                    <a:pt x="-1320" y="331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3864b83e2ee_0_162"/>
            <p:cNvSpPr/>
            <p:nvPr/>
          </p:nvSpPr>
          <p:spPr>
            <a:xfrm>
              <a:off x="-4756480" y="4027006"/>
              <a:ext cx="1327975" cy="33413"/>
            </a:xfrm>
            <a:custGeom>
              <a:avLst/>
              <a:gdLst/>
              <a:ahLst/>
              <a:cxnLst/>
              <a:rect l="l" t="t" r="r" b="b"/>
              <a:pathLst>
                <a:path w="1327975" h="33413" extrusionOk="0">
                  <a:moveTo>
                    <a:pt x="-1320" y="-276"/>
                  </a:moveTo>
                  <a:lnTo>
                    <a:pt x="1326656" y="-276"/>
                  </a:lnTo>
                  <a:lnTo>
                    <a:pt x="1326656" y="33138"/>
                  </a:lnTo>
                  <a:lnTo>
                    <a:pt x="-1320" y="3313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4" name="Google Shape;304;g3864b83e2ee_0_162" descr="A black background with a black squar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1535" y="2166492"/>
            <a:ext cx="1137224" cy="56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3864b83e2ee_0_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7390" y="3054307"/>
            <a:ext cx="1653067" cy="186699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3864b83e2ee_0_162"/>
          <p:cNvSpPr txBox="1"/>
          <p:nvPr/>
        </p:nvSpPr>
        <p:spPr>
          <a:xfrm>
            <a:off x="4753681" y="2080369"/>
            <a:ext cx="6796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“Increase farmer profitability through integrated technology solutions”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864b83e2ee_0_162"/>
          <p:cNvSpPr txBox="1"/>
          <p:nvPr/>
        </p:nvSpPr>
        <p:spPr>
          <a:xfrm>
            <a:off x="4725972" y="1597043"/>
            <a:ext cx="6911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Char char="​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  <a:endParaRPr/>
          </a:p>
        </p:txBody>
      </p:sp>
      <p:cxnSp>
        <p:nvCxnSpPr>
          <p:cNvPr id="308" name="Google Shape;308;g3864b83e2ee_0_162"/>
          <p:cNvCxnSpPr/>
          <p:nvPr/>
        </p:nvCxnSpPr>
        <p:spPr>
          <a:xfrm>
            <a:off x="4725972" y="1967180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9" name="Google Shape;309;g3864b83e2ee_0_162"/>
          <p:cNvSpPr txBox="1"/>
          <p:nvPr/>
        </p:nvSpPr>
        <p:spPr>
          <a:xfrm>
            <a:off x="4725972" y="5230463"/>
            <a:ext cx="6911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Partnership: </a:t>
            </a:r>
            <a:r>
              <a:rPr lang="en-US" sz="16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Collaborative ecosystem approach</a:t>
            </a:r>
            <a:endParaRPr/>
          </a:p>
        </p:txBody>
      </p:sp>
      <p:cxnSp>
        <p:nvCxnSpPr>
          <p:cNvPr id="310" name="Google Shape;310;g3864b83e2ee_0_162"/>
          <p:cNvCxnSpPr/>
          <p:nvPr/>
        </p:nvCxnSpPr>
        <p:spPr>
          <a:xfrm>
            <a:off x="4725972" y="5579864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1" name="Google Shape;311;g3864b83e2ee_0_162"/>
          <p:cNvSpPr txBox="1"/>
          <p:nvPr/>
        </p:nvSpPr>
        <p:spPr>
          <a:xfrm>
            <a:off x="4725211" y="5682424"/>
            <a:ext cx="6911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Sustainability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6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Long-term farm viability focus</a:t>
            </a:r>
            <a:endParaRPr/>
          </a:p>
        </p:txBody>
      </p:sp>
      <p:cxnSp>
        <p:nvCxnSpPr>
          <p:cNvPr id="312" name="Google Shape;312;g3864b83e2ee_0_162"/>
          <p:cNvCxnSpPr/>
          <p:nvPr/>
        </p:nvCxnSpPr>
        <p:spPr>
          <a:xfrm>
            <a:off x="4725211" y="6031825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3" name="Google Shape;313;g3864b83e2ee_0_162"/>
          <p:cNvSpPr txBox="1"/>
          <p:nvPr/>
        </p:nvSpPr>
        <p:spPr>
          <a:xfrm>
            <a:off x="4723689" y="6134385"/>
            <a:ext cx="6911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Empowerment: </a:t>
            </a:r>
            <a:r>
              <a:rPr lang="en-US" sz="160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Farmer-centric solution design</a:t>
            </a:r>
            <a:endParaRPr/>
          </a:p>
        </p:txBody>
      </p:sp>
      <p:cxnSp>
        <p:nvCxnSpPr>
          <p:cNvPr id="314" name="Google Shape;314;g3864b83e2ee_0_162"/>
          <p:cNvCxnSpPr/>
          <p:nvPr/>
        </p:nvCxnSpPr>
        <p:spPr>
          <a:xfrm>
            <a:off x="4723689" y="6483786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g3864b83e2ee_0_162"/>
          <p:cNvSpPr txBox="1"/>
          <p:nvPr/>
        </p:nvSpPr>
        <p:spPr>
          <a:xfrm>
            <a:off x="4752159" y="2920675"/>
            <a:ext cx="67968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Founded by Jean Louw and Louw Steenkamp in 20</a:t>
            </a:r>
            <a:r>
              <a:rPr lang="en-US" sz="1600"/>
              <a:t>21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the idea to address prominent gaps in the operations of every-day farmers.</a:t>
            </a:r>
            <a:endParaRPr/>
          </a:p>
          <a:p>
            <a:pPr marL="0" marR="0" lvl="0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combined knowledge of farming and 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 and decades of experience solving problems for corporate clients, building a good business was inevitable.</a:t>
            </a:r>
            <a:endParaRPr/>
          </a:p>
          <a:p>
            <a:pPr marL="0" marR="0" lvl="0" indent="-101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Quattrocento Sans"/>
              <a:buChar char="​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we are </a:t>
            </a:r>
            <a:r>
              <a:rPr lang="en-US" sz="1600"/>
              <a:t>4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years in and ready for our second steps into the market.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864b83e2ee_0_162"/>
          <p:cNvSpPr txBox="1"/>
          <p:nvPr/>
        </p:nvSpPr>
        <p:spPr>
          <a:xfrm>
            <a:off x="4724450" y="2437349"/>
            <a:ext cx="6911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Quattrocento Sans"/>
              <a:buChar char="​"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Story</a:t>
            </a:r>
            <a:endParaRPr/>
          </a:p>
        </p:txBody>
      </p:sp>
      <p:cxnSp>
        <p:nvCxnSpPr>
          <p:cNvPr id="317" name="Google Shape;317;g3864b83e2ee_0_162"/>
          <p:cNvCxnSpPr/>
          <p:nvPr/>
        </p:nvCxnSpPr>
        <p:spPr>
          <a:xfrm>
            <a:off x="4724450" y="2807486"/>
            <a:ext cx="6910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3864b83e2ee_0_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863" y="971736"/>
            <a:ext cx="2747676" cy="2747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3" name="Google Shape;323;g3864b83e2ee_0_130"/>
          <p:cNvSpPr txBox="1"/>
          <p:nvPr/>
        </p:nvSpPr>
        <p:spPr>
          <a:xfrm>
            <a:off x="212219" y="3903146"/>
            <a:ext cx="26196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IoT Asset Tracking </a:t>
            </a:r>
            <a:endParaRPr sz="1100"/>
          </a:p>
        </p:txBody>
      </p:sp>
      <p:sp>
        <p:nvSpPr>
          <p:cNvPr id="324" name="Google Shape;324;g3864b83e2ee_0_130"/>
          <p:cNvSpPr txBox="1"/>
          <p:nvPr/>
        </p:nvSpPr>
        <p:spPr>
          <a:xfrm>
            <a:off x="212218" y="4336644"/>
            <a:ext cx="27477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Real-time GPS monitoring of cattle, vehicles and worker location and movement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24/7 theft prevention alerts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Bluetooth sensors and monitoring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Automated record keeping</a:t>
            </a:r>
            <a:endParaRPr sz="1300"/>
          </a:p>
        </p:txBody>
      </p:sp>
      <p:pic>
        <p:nvPicPr>
          <p:cNvPr id="325" name="Google Shape;325;g3864b83e2ee_0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5095" y="971736"/>
            <a:ext cx="2747676" cy="2747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6" name="Google Shape;326;g3864b83e2ee_0_130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00" cy="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300"/>
              </a:spcAft>
              <a:buNone/>
            </a:pPr>
            <a:endParaRPr/>
          </a:p>
        </p:txBody>
      </p:sp>
      <p:sp>
        <p:nvSpPr>
          <p:cNvPr id="327" name="Google Shape;327;g3864b83e2ee_0_130"/>
          <p:cNvSpPr txBox="1"/>
          <p:nvPr/>
        </p:nvSpPr>
        <p:spPr>
          <a:xfrm>
            <a:off x="3194451" y="3903146"/>
            <a:ext cx="27477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 &amp; Data Management</a:t>
            </a:r>
            <a:endParaRPr sz="1100"/>
          </a:p>
        </p:txBody>
      </p:sp>
      <p:sp>
        <p:nvSpPr>
          <p:cNvPr id="328" name="Google Shape;328;g3864b83e2ee_0_130"/>
          <p:cNvSpPr txBox="1"/>
          <p:nvPr/>
        </p:nvSpPr>
        <p:spPr>
          <a:xfrm>
            <a:off x="3194450" y="4336644"/>
            <a:ext cx="26352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Centralized data management for animal, personnel, and assets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and health tracking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Heritage and production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Statistics and reporting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Easy-to-share links and QR codes</a:t>
            </a:r>
            <a:endParaRPr sz="1300"/>
          </a:p>
        </p:txBody>
      </p:sp>
      <p:pic>
        <p:nvPicPr>
          <p:cNvPr id="329" name="Google Shape;329;g3864b83e2ee_0_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8497" y="971736"/>
            <a:ext cx="2747676" cy="2747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0" name="Google Shape;330;g3864b83e2ee_0_130"/>
          <p:cNvSpPr txBox="1"/>
          <p:nvPr/>
        </p:nvSpPr>
        <p:spPr>
          <a:xfrm>
            <a:off x="6187852" y="3903146"/>
            <a:ext cx="27477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Labor Management</a:t>
            </a:r>
            <a:endParaRPr sz="1100"/>
          </a:p>
        </p:txBody>
      </p:sp>
      <p:sp>
        <p:nvSpPr>
          <p:cNvPr id="331" name="Google Shape;331;g3864b83e2ee_0_130"/>
          <p:cNvSpPr txBox="1"/>
          <p:nvPr/>
        </p:nvSpPr>
        <p:spPr>
          <a:xfrm>
            <a:off x="6187851" y="4336644"/>
            <a:ext cx="26352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Employee compliance and optimization systems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CCMA compliance automation and services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and task tracking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Legal representation support</a:t>
            </a:r>
            <a:endParaRPr sz="1300"/>
          </a:p>
        </p:txBody>
      </p:sp>
      <p:pic>
        <p:nvPicPr>
          <p:cNvPr id="332" name="Google Shape;332;g3864b83e2ee_0_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6576" y="971736"/>
            <a:ext cx="2837025" cy="2837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3" name="Google Shape;333;g3864b83e2ee_0_130"/>
          <p:cNvSpPr txBox="1"/>
          <p:nvPr/>
        </p:nvSpPr>
        <p:spPr>
          <a:xfrm>
            <a:off x="9225931" y="3903146"/>
            <a:ext cx="2837100" cy="3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Integrated Marketplace</a:t>
            </a:r>
            <a:endParaRPr sz="1100"/>
          </a:p>
        </p:txBody>
      </p:sp>
      <p:sp>
        <p:nvSpPr>
          <p:cNvPr id="334" name="Google Shape;334;g3864b83e2ee_0_130"/>
          <p:cNvSpPr txBox="1"/>
          <p:nvPr/>
        </p:nvSpPr>
        <p:spPr>
          <a:xfrm>
            <a:off x="9225930" y="4336644"/>
            <a:ext cx="27210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attrocento Sans"/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 market access and trading platform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Buyer-seller matching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Quotation and customer management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Stock and product visibility</a:t>
            </a:r>
            <a:endParaRPr sz="1300"/>
          </a:p>
          <a:p>
            <a:pPr marL="342900" marR="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Transaction and delivery facilitation</a:t>
            </a:r>
            <a:endParaRPr sz="1300"/>
          </a:p>
        </p:txBody>
      </p:sp>
      <p:sp>
        <p:nvSpPr>
          <p:cNvPr id="335" name="Google Shape;335;g3864b83e2ee_0_130"/>
          <p:cNvSpPr txBox="1">
            <a:spLocks noGrp="1"/>
          </p:cNvSpPr>
          <p:nvPr>
            <p:ph type="title"/>
          </p:nvPr>
        </p:nvSpPr>
        <p:spPr>
          <a:xfrm>
            <a:off x="554686" y="165192"/>
            <a:ext cx="1063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What we offer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64b83e2ee_0_321"/>
          <p:cNvSpPr/>
          <p:nvPr/>
        </p:nvSpPr>
        <p:spPr>
          <a:xfrm>
            <a:off x="1" y="0"/>
            <a:ext cx="12192000" cy="127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864b83e2ee_0_321"/>
          <p:cNvSpPr txBox="1">
            <a:spLocks noGrp="1"/>
          </p:cNvSpPr>
          <p:nvPr>
            <p:ph type="title" idx="4294967295"/>
          </p:nvPr>
        </p:nvSpPr>
        <p:spPr>
          <a:xfrm>
            <a:off x="554734" y="187874"/>
            <a:ext cx="10517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ANML FARM aims to affect systemic change in social, environmental, and economic terms through democratized technology and service delivery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4" name="Google Shape;344;g3864b83e2ee_0_321"/>
          <p:cNvSpPr txBox="1">
            <a:spLocks noGrp="1"/>
          </p:cNvSpPr>
          <p:nvPr>
            <p:ph type="subTitle" idx="4294967295"/>
          </p:nvPr>
        </p:nvSpPr>
        <p:spPr>
          <a:xfrm>
            <a:off x="554735" y="908804"/>
            <a:ext cx="11418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Every farmer using ANML FARM creates ripple effects across 6 Sustainable Development Goals (SDGs)</a:t>
            </a:r>
            <a:endParaRPr/>
          </a:p>
        </p:txBody>
      </p:sp>
      <p:sp>
        <p:nvSpPr>
          <p:cNvPr id="345" name="Google Shape;345;g3864b83e2ee_0_321"/>
          <p:cNvSpPr txBox="1">
            <a:spLocks noGrp="1"/>
          </p:cNvSpPr>
          <p:nvPr>
            <p:ph type="body" idx="1"/>
          </p:nvPr>
        </p:nvSpPr>
        <p:spPr>
          <a:xfrm>
            <a:off x="554735" y="21352"/>
            <a:ext cx="384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346" name="Google Shape;346;g3864b83e2ee_0_321"/>
          <p:cNvSpPr txBox="1"/>
          <p:nvPr/>
        </p:nvSpPr>
        <p:spPr>
          <a:xfrm>
            <a:off x="431460" y="1516456"/>
            <a:ext cx="506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>
                <a:solidFill>
                  <a:schemeClr val="dk1"/>
                </a:solidFill>
              </a:rPr>
              <a:t>Impacted SGD Goals</a:t>
            </a:r>
            <a:endParaRPr/>
          </a:p>
        </p:txBody>
      </p:sp>
      <p:cxnSp>
        <p:nvCxnSpPr>
          <p:cNvPr id="347" name="Google Shape;347;g3864b83e2ee_0_321"/>
          <p:cNvCxnSpPr/>
          <p:nvPr/>
        </p:nvCxnSpPr>
        <p:spPr>
          <a:xfrm>
            <a:off x="2081836" y="3976857"/>
            <a:ext cx="9762600" cy="5820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g3864b83e2ee_0_321"/>
          <p:cNvCxnSpPr/>
          <p:nvPr/>
        </p:nvCxnSpPr>
        <p:spPr>
          <a:xfrm>
            <a:off x="4193275" y="2159449"/>
            <a:ext cx="0" cy="3693000"/>
          </a:xfrm>
          <a:prstGeom prst="straightConnector1">
            <a:avLst/>
          </a:prstGeom>
          <a:noFill/>
          <a:ln w="9525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g3864b83e2ee_0_321"/>
          <p:cNvSpPr txBox="1"/>
          <p:nvPr/>
        </p:nvSpPr>
        <p:spPr>
          <a:xfrm>
            <a:off x="1590505" y="2401777"/>
            <a:ext cx="25071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b="1">
                <a:solidFill>
                  <a:schemeClr val="dk1"/>
                </a:solidFill>
              </a:rPr>
              <a:t>SGD 1.4: No Poverty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</a:rPr>
              <a:t>We provide equal access to economic resources and technology, targeting all mobile and computer platforms to enable: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Reduced losses from theft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New revenue streams via marketplace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Increased productivity and ROI</a:t>
            </a:r>
            <a:endParaRPr sz="1050">
              <a:solidFill>
                <a:schemeClr val="dk1"/>
              </a:solidFill>
            </a:endParaRPr>
          </a:p>
        </p:txBody>
      </p:sp>
      <p:cxnSp>
        <p:nvCxnSpPr>
          <p:cNvPr id="350" name="Google Shape;350;g3864b83e2ee_0_321"/>
          <p:cNvCxnSpPr/>
          <p:nvPr/>
        </p:nvCxnSpPr>
        <p:spPr>
          <a:xfrm>
            <a:off x="451030" y="1903022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1" name="Google Shape;351;g3864b83e2ee_0_321"/>
          <p:cNvSpPr txBox="1"/>
          <p:nvPr/>
        </p:nvSpPr>
        <p:spPr>
          <a:xfrm>
            <a:off x="6935190" y="13300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2" name="Google Shape;352;g3864b83e2ee_0_321"/>
          <p:cNvCxnSpPr/>
          <p:nvPr/>
        </p:nvCxnSpPr>
        <p:spPr>
          <a:xfrm>
            <a:off x="8210600" y="2183686"/>
            <a:ext cx="0" cy="3693000"/>
          </a:xfrm>
          <a:prstGeom prst="straightConnector1">
            <a:avLst/>
          </a:prstGeom>
          <a:noFill/>
          <a:ln w="9525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3" name="Google Shape;353;g3864b83e2ee_0_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53" y="2645896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4" name="Google Shape;354;g3864b83e2ee_0_321"/>
          <p:cNvSpPr txBox="1"/>
          <p:nvPr/>
        </p:nvSpPr>
        <p:spPr>
          <a:xfrm>
            <a:off x="5516830" y="2429764"/>
            <a:ext cx="25071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b="1">
                <a:solidFill>
                  <a:schemeClr val="dk1"/>
                </a:solidFill>
              </a:rPr>
              <a:t>SGD 2.3: Zero Hunger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</a:rPr>
              <a:t>We provide up to double productivity for small scale farmers through precision farming techniques: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productivity improvement through data-driven decisions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Improve calving rates 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Better breeding management and nutrition planning</a:t>
            </a:r>
            <a:endParaRPr sz="1050">
              <a:solidFill>
                <a:schemeClr val="dk1"/>
              </a:solidFill>
            </a:endParaRPr>
          </a:p>
        </p:txBody>
      </p:sp>
      <p:pic>
        <p:nvPicPr>
          <p:cNvPr id="355" name="Google Shape;355;g3864b83e2ee_0_3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7855" y="2726755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6" name="Google Shape;356;g3864b83e2ee_0_321"/>
          <p:cNvSpPr txBox="1"/>
          <p:nvPr/>
        </p:nvSpPr>
        <p:spPr>
          <a:xfrm>
            <a:off x="9466530" y="2429764"/>
            <a:ext cx="25071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b="1">
                <a:solidFill>
                  <a:schemeClr val="dk1"/>
                </a:solidFill>
              </a:rPr>
              <a:t>SGD 8.3: Decent Work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</a:rPr>
              <a:t>We provide the means of formalization and growth for our primary SME market: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Formalize farm employment with digital contracts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Performance tracking creates accountability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Enable farmers to scale and create jobs</a:t>
            </a:r>
            <a:endParaRPr sz="1050">
              <a:solidFill>
                <a:schemeClr val="dk1"/>
              </a:solidFill>
            </a:endParaRPr>
          </a:p>
        </p:txBody>
      </p:sp>
      <p:pic>
        <p:nvPicPr>
          <p:cNvPr id="357" name="Google Shape;357;g3864b83e2ee_0_3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1360" y="2726757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8" name="Google Shape;358;g3864b83e2ee_0_321"/>
          <p:cNvSpPr txBox="1"/>
          <p:nvPr/>
        </p:nvSpPr>
        <p:spPr>
          <a:xfrm>
            <a:off x="1652142" y="4177277"/>
            <a:ext cx="2507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b="1">
                <a:solidFill>
                  <a:schemeClr val="dk1"/>
                </a:solidFill>
              </a:rPr>
              <a:t>SGD 12.2: Responsible Production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</a:rPr>
              <a:t>We provide a platform to track sustainable management and efficient use of natural resources: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Data-driven grazing and resource optimization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Reduce waste through better inventory management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Track and improve feed efficiency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59" name="Google Shape;359;g3864b83e2ee_0_321"/>
          <p:cNvSpPr txBox="1"/>
          <p:nvPr/>
        </p:nvSpPr>
        <p:spPr>
          <a:xfrm>
            <a:off x="5578468" y="4205264"/>
            <a:ext cx="2507100" cy="18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b="1">
                <a:solidFill>
                  <a:schemeClr val="dk1"/>
                </a:solidFill>
              </a:rPr>
              <a:t>SGD 13.2: Climate Action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</a:rPr>
              <a:t>We provide data and feedback to integrate climate measures into policies and planning: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Increase productivity = fewer animals for same output = lower emissions per kg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Weather integration for climate adaptation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Resilient farming practices through analytics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60" name="Google Shape;360;g3864b83e2ee_0_321"/>
          <p:cNvSpPr txBox="1"/>
          <p:nvPr/>
        </p:nvSpPr>
        <p:spPr>
          <a:xfrm>
            <a:off x="9528168" y="4205264"/>
            <a:ext cx="25071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b="1">
                <a:solidFill>
                  <a:schemeClr val="dk1"/>
                </a:solidFill>
              </a:rPr>
              <a:t>SGD 15.1: Life on Land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</a:rPr>
              <a:t>We provide the means of conservation and restoration of terrestrial ecosystem: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Geo-fencing prevents overgrazing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Track and optimize land use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Genetic diversity preservation through heritage tracking</a:t>
            </a:r>
            <a:endParaRPr sz="1050">
              <a:solidFill>
                <a:schemeClr val="dk1"/>
              </a:solidFill>
            </a:endParaRPr>
          </a:p>
          <a:p>
            <a:pPr marL="457200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lang="en-US" sz="1050">
                <a:solidFill>
                  <a:schemeClr val="dk1"/>
                </a:solidFill>
              </a:rPr>
              <a:t>Sustainable rangeland management</a:t>
            </a:r>
            <a:endParaRPr sz="1050">
              <a:solidFill>
                <a:schemeClr val="dk1"/>
              </a:solidFill>
            </a:endParaRPr>
          </a:p>
        </p:txBody>
      </p:sp>
      <p:pic>
        <p:nvPicPr>
          <p:cNvPr id="361" name="Google Shape;361;g3864b83e2ee_0_3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488" y="4518517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2" name="Google Shape;362;g3864b83e2ee_0_3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1650" y="4518517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3" name="Google Shape;363;g3864b83e2ee_0_3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12188" y="4518530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864b83e2ee_0_377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369" name="Google Shape;369;g3864b83e2ee_0_377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10634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None/>
            </a:pPr>
            <a:r>
              <a:rPr lang="en-US"/>
              <a:t>ANML FARM needs to scale intelligently to capture value in a growing market  </a:t>
            </a:r>
            <a:endParaRPr/>
          </a:p>
        </p:txBody>
      </p:sp>
      <p:sp>
        <p:nvSpPr>
          <p:cNvPr id="370" name="Google Shape;370;g3864b83e2ee_0_377"/>
          <p:cNvSpPr txBox="1"/>
          <p:nvPr/>
        </p:nvSpPr>
        <p:spPr>
          <a:xfrm>
            <a:off x="577392" y="963421"/>
            <a:ext cx="3577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Market opportunity</a:t>
            </a:r>
            <a:endParaRPr/>
          </a:p>
        </p:txBody>
      </p:sp>
      <p:cxnSp>
        <p:nvCxnSpPr>
          <p:cNvPr id="371" name="Google Shape;371;g3864b83e2ee_0_377"/>
          <p:cNvCxnSpPr/>
          <p:nvPr/>
        </p:nvCxnSpPr>
        <p:spPr>
          <a:xfrm>
            <a:off x="553972" y="1252186"/>
            <a:ext cx="1128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2" name="Google Shape;372;g3864b83e2ee_0_377"/>
          <p:cNvSpPr txBox="1"/>
          <p:nvPr/>
        </p:nvSpPr>
        <p:spPr>
          <a:xfrm>
            <a:off x="803578" y="632355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864b83e2ee_0_377"/>
          <p:cNvSpPr txBox="1"/>
          <p:nvPr/>
        </p:nvSpPr>
        <p:spPr>
          <a:xfrm>
            <a:off x="8345911" y="967972"/>
            <a:ext cx="325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Competitive advantages</a:t>
            </a:r>
            <a:endParaRPr/>
          </a:p>
        </p:txBody>
      </p:sp>
      <p:pic>
        <p:nvPicPr>
          <p:cNvPr id="374" name="Google Shape;374;g3864b83e2ee_0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0598" y="1075694"/>
            <a:ext cx="325372" cy="325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864b83e2ee_0_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6612" y="1075694"/>
            <a:ext cx="325372" cy="32537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864b83e2ee_0_377"/>
          <p:cNvSpPr txBox="1"/>
          <p:nvPr/>
        </p:nvSpPr>
        <p:spPr>
          <a:xfrm>
            <a:off x="11483163" y="5209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3864b83e2ee_0_377"/>
          <p:cNvSpPr txBox="1"/>
          <p:nvPr/>
        </p:nvSpPr>
        <p:spPr>
          <a:xfrm>
            <a:off x="11323674" y="48909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3864b83e2ee_0_377"/>
          <p:cNvSpPr txBox="1"/>
          <p:nvPr/>
        </p:nvSpPr>
        <p:spPr>
          <a:xfrm>
            <a:off x="778599" y="1390737"/>
            <a:ext cx="3375900" cy="18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Precision Livestock Monitoring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the fastest-growing segment in agritech globally. </a:t>
            </a:r>
            <a:endParaRPr/>
          </a:p>
          <a:p>
            <a:pPr marL="288925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▪"/>
            </a:pPr>
            <a:r>
              <a:rPr lang="en-US" b="1"/>
              <a:t>South Africa: </a:t>
            </a:r>
            <a:r>
              <a:rPr lang="en-US"/>
              <a:t>$130.8M (2024) → $314.3M (2033) at </a:t>
            </a:r>
            <a:r>
              <a:rPr lang="en-US" b="1"/>
              <a:t>11.6% CAGR</a:t>
            </a:r>
            <a:endParaRPr b="1"/>
          </a:p>
          <a:p>
            <a:pPr marL="288925" marR="0" lvl="1" indent="-2857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▪"/>
            </a:pPr>
            <a:r>
              <a:rPr lang="en-US" b="1"/>
              <a:t>Global Scale: </a:t>
            </a:r>
            <a:r>
              <a:rPr lang="en-US"/>
              <a:t>$7.5B (2024) → $19.89B (2033) at</a:t>
            </a:r>
            <a:r>
              <a:rPr lang="en-US" b="1"/>
              <a:t> 9.7% CAGR</a:t>
            </a:r>
            <a:endParaRPr b="1"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3864b83e2ee_0_377"/>
          <p:cNvSpPr/>
          <p:nvPr/>
        </p:nvSpPr>
        <p:spPr>
          <a:xfrm>
            <a:off x="578116" y="1441154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0" name="Google Shape;380;g3864b83e2ee_0_377"/>
          <p:cNvSpPr txBox="1"/>
          <p:nvPr/>
        </p:nvSpPr>
        <p:spPr>
          <a:xfrm>
            <a:off x="741041" y="3087484"/>
            <a:ext cx="3375900" cy="18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Livestock E-Commerce &amp; Marketplace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Africa's meat demand is outpacing supply, and the shift from traditional sources to digital direct-to-consumer is accelerating</a:t>
            </a:r>
            <a:endParaRPr b="1"/>
          </a:p>
          <a:p>
            <a:pPr marL="288925" marR="0" lvl="1" indent="-2857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▪"/>
            </a:pPr>
            <a:r>
              <a:rPr lang="en-US" b="1"/>
              <a:t>Global Agricultural E-Commerce: </a:t>
            </a:r>
            <a:r>
              <a:rPr lang="en-US"/>
              <a:t>$18.4B (2024) → $45B (2035) at</a:t>
            </a:r>
            <a:r>
              <a:rPr lang="en-US" b="1"/>
              <a:t> 8.4% CAGR</a:t>
            </a:r>
            <a:endParaRPr b="1"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864b83e2ee_0_377"/>
          <p:cNvSpPr/>
          <p:nvPr/>
        </p:nvSpPr>
        <p:spPr>
          <a:xfrm>
            <a:off x="540557" y="3137901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2" name="Google Shape;382;g3864b83e2ee_0_377"/>
          <p:cNvSpPr txBox="1"/>
          <p:nvPr/>
        </p:nvSpPr>
        <p:spPr>
          <a:xfrm>
            <a:off x="741041" y="4779430"/>
            <a:ext cx="33759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Livestock Insurance Market Surge</a:t>
            </a:r>
            <a:endParaRPr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Climate change, disease outbreaks (FMD recent), and price volatility are driving demand for livestock insurance</a:t>
            </a:r>
            <a:endParaRPr b="1"/>
          </a:p>
          <a:p>
            <a:pPr marL="288925" marR="0" lvl="1" indent="-2857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Char char="▪"/>
            </a:pPr>
            <a:r>
              <a:rPr lang="en-US" b="1"/>
              <a:t>South Africa: </a:t>
            </a:r>
            <a:r>
              <a:rPr lang="en-US"/>
              <a:t>$53.9M (2023) → $91.3M (2030) at </a:t>
            </a:r>
            <a:r>
              <a:rPr lang="en-US" b="1"/>
              <a:t>7.8% CAGR</a:t>
            </a:r>
            <a:endParaRPr b="1"/>
          </a:p>
          <a:p>
            <a:pPr marL="288925" marR="0" lvl="1" indent="-285750" algn="l" rtl="0">
              <a:spcBef>
                <a:spcPts val="600"/>
              </a:spcBef>
              <a:spcAft>
                <a:spcPts val="0"/>
              </a:spcAft>
              <a:buSzPts val="1400"/>
              <a:buChar char="▪"/>
            </a:pPr>
            <a:r>
              <a:rPr lang="en-US" b="1"/>
              <a:t>Global Market: </a:t>
            </a:r>
            <a:r>
              <a:rPr lang="en-US"/>
              <a:t>$16.5B (2023) → $35.8B (2033) at </a:t>
            </a:r>
            <a:r>
              <a:rPr lang="en-US" b="1"/>
              <a:t>8.1% CAGR</a:t>
            </a:r>
            <a:endParaRPr b="1"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3864b83e2ee_0_377"/>
          <p:cNvSpPr/>
          <p:nvPr/>
        </p:nvSpPr>
        <p:spPr>
          <a:xfrm>
            <a:off x="540557" y="4829847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4" name="Google Shape;384;g3864b83e2ee_0_377"/>
          <p:cNvSpPr txBox="1"/>
          <p:nvPr/>
        </p:nvSpPr>
        <p:spPr>
          <a:xfrm>
            <a:off x="4562330" y="963421"/>
            <a:ext cx="3577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75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/>
              <a:t>Market Gaps</a:t>
            </a:r>
            <a:endParaRPr/>
          </a:p>
        </p:txBody>
      </p:sp>
      <p:sp>
        <p:nvSpPr>
          <p:cNvPr id="385" name="Google Shape;385;g3864b83e2ee_0_377"/>
          <p:cNvSpPr txBox="1"/>
          <p:nvPr/>
        </p:nvSpPr>
        <p:spPr>
          <a:xfrm>
            <a:off x="4608362" y="1381688"/>
            <a:ext cx="33759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Integration Gap</a:t>
            </a:r>
            <a:endParaRPr b="1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Tracking companies offer only GPS. Data management tools ignore theft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Marketplaces ignore compliance. Insurance requires manual workarounds.</a:t>
            </a:r>
            <a:endParaRPr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864b83e2ee_0_377"/>
          <p:cNvSpPr/>
          <p:nvPr/>
        </p:nvSpPr>
        <p:spPr>
          <a:xfrm>
            <a:off x="4407878" y="1432105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7" name="Google Shape;387;g3864b83e2ee_0_377"/>
          <p:cNvSpPr txBox="1"/>
          <p:nvPr/>
        </p:nvSpPr>
        <p:spPr>
          <a:xfrm>
            <a:off x="4585362" y="3083598"/>
            <a:ext cx="3375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African Context Gap</a:t>
            </a:r>
            <a:endParaRPr b="1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AgriWebb, FarmLogs, and Farmbrite are priced for developed markets (USD 50-200/month). They assume stable connectivity and cloud-only access. They're crop-focused, not livestock-centric</a:t>
            </a:r>
            <a:endParaRPr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3864b83e2ee_0_377"/>
          <p:cNvSpPr/>
          <p:nvPr/>
        </p:nvSpPr>
        <p:spPr>
          <a:xfrm>
            <a:off x="4430903" y="3133253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89" name="Google Shape;389;g3864b83e2ee_0_377"/>
          <p:cNvSpPr txBox="1"/>
          <p:nvPr/>
        </p:nvSpPr>
        <p:spPr>
          <a:xfrm>
            <a:off x="4608362" y="4829838"/>
            <a:ext cx="33759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Data Accessibility Gap</a:t>
            </a:r>
            <a:endParaRPr b="1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Insurance companies have no real-time animal health or location data. 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Breed registry companies see only genetics, not productivity. Marketplace buyers have no traceability information.</a:t>
            </a:r>
            <a:endParaRPr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864b83e2ee_0_377"/>
          <p:cNvSpPr/>
          <p:nvPr/>
        </p:nvSpPr>
        <p:spPr>
          <a:xfrm>
            <a:off x="4407878" y="4880255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91" name="Google Shape;391;g3864b83e2ee_0_377"/>
          <p:cNvSpPr txBox="1"/>
          <p:nvPr/>
        </p:nvSpPr>
        <p:spPr>
          <a:xfrm>
            <a:off x="8384199" y="1381688"/>
            <a:ext cx="33759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Integration Moat</a:t>
            </a:r>
            <a:endParaRPr b="1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/>
              <a:t>  Competitors</a:t>
            </a:r>
            <a:r>
              <a:rPr lang="en-US"/>
              <a:t>: Point solutions (tracking OR management OR marketplace OR compliance)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/>
              <a:t>  ANML FARM</a:t>
            </a:r>
            <a:r>
              <a:rPr lang="en-US"/>
              <a:t>: Single ecosystem where each module enhances all others</a:t>
            </a:r>
            <a:endParaRPr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864b83e2ee_0_377"/>
          <p:cNvSpPr/>
          <p:nvPr/>
        </p:nvSpPr>
        <p:spPr>
          <a:xfrm>
            <a:off x="8183716" y="1432105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93" name="Google Shape;393;g3864b83e2ee_0_377"/>
          <p:cNvSpPr txBox="1"/>
          <p:nvPr/>
        </p:nvSpPr>
        <p:spPr>
          <a:xfrm>
            <a:off x="8361199" y="3083598"/>
            <a:ext cx="33759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Farmer-Centric Design</a:t>
            </a:r>
            <a:endParaRPr b="1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/>
              <a:t>  Competitors:</a:t>
            </a:r>
            <a:r>
              <a:rPr lang="en-US"/>
              <a:t> Designed by engineers in urban offices without field validation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/>
              <a:t>  ANML FARM</a:t>
            </a:r>
            <a:r>
              <a:rPr lang="en-US"/>
              <a:t>: Every feature tested with real farmers. Mobile-first. Works offline. Culturally appropriate.</a:t>
            </a:r>
            <a:endParaRPr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3864b83e2ee_0_377"/>
          <p:cNvSpPr/>
          <p:nvPr/>
        </p:nvSpPr>
        <p:spPr>
          <a:xfrm>
            <a:off x="8206741" y="3133253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95" name="Google Shape;395;g3864b83e2ee_0_377"/>
          <p:cNvSpPr txBox="1"/>
          <p:nvPr/>
        </p:nvSpPr>
        <p:spPr>
          <a:xfrm>
            <a:off x="8384199" y="4829838"/>
            <a:ext cx="33759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Data Moat</a:t>
            </a:r>
            <a:endParaRPr b="1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/>
              <a:t>  Competitors</a:t>
            </a:r>
            <a:r>
              <a:rPr lang="en-US"/>
              <a:t>: Individual farm data silos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/>
              <a:t>  ANML FARM</a:t>
            </a:r>
            <a:r>
              <a:rPr lang="en-US"/>
              <a:t>: Aggregated anonymized data on livestock across SA. Enables benchmarking, predictive analytics, risk assessment that competitors can't match</a:t>
            </a:r>
            <a:endParaRPr/>
          </a:p>
          <a:p>
            <a:pPr marL="288925" marR="0" lvl="1" indent="-1968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864b83e2ee_0_377"/>
          <p:cNvSpPr/>
          <p:nvPr/>
        </p:nvSpPr>
        <p:spPr>
          <a:xfrm>
            <a:off x="8183716" y="4880255"/>
            <a:ext cx="109800" cy="109800"/>
          </a:xfrm>
          <a:prstGeom prst="ellipse">
            <a:avLst/>
          </a:prstGeom>
          <a:solidFill>
            <a:schemeClr val="accent1"/>
          </a:solidFill>
          <a:ln w="952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864b83e2ee_0_406"/>
          <p:cNvSpPr/>
          <p:nvPr/>
        </p:nvSpPr>
        <p:spPr>
          <a:xfrm>
            <a:off x="1" y="0"/>
            <a:ext cx="12192000" cy="127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864b83e2ee_0_406"/>
          <p:cNvSpPr txBox="1">
            <a:spLocks noGrp="1"/>
          </p:cNvSpPr>
          <p:nvPr>
            <p:ph type="title"/>
          </p:nvPr>
        </p:nvSpPr>
        <p:spPr>
          <a:xfrm>
            <a:off x="554734" y="504074"/>
            <a:ext cx="10517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How we capture value through network effects</a:t>
            </a:r>
            <a:endParaRPr/>
          </a:p>
        </p:txBody>
      </p:sp>
      <p:sp>
        <p:nvSpPr>
          <p:cNvPr id="405" name="Google Shape;405;g3864b83e2ee_0_406"/>
          <p:cNvSpPr txBox="1">
            <a:spLocks noGrp="1"/>
          </p:cNvSpPr>
          <p:nvPr>
            <p:ph type="subTitle" idx="1"/>
          </p:nvPr>
        </p:nvSpPr>
        <p:spPr>
          <a:xfrm>
            <a:off x="554735" y="908804"/>
            <a:ext cx="1141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As more farmers join our platform, the value for all participants increases exponentially through data insights, market liquidity, and ecosystem partnerships.</a:t>
            </a:r>
            <a:endParaRPr/>
          </a:p>
        </p:txBody>
      </p:sp>
      <p:sp>
        <p:nvSpPr>
          <p:cNvPr id="406" name="Google Shape;406;g3864b83e2ee_0_406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sp>
        <p:nvSpPr>
          <p:cNvPr id="407" name="Google Shape;407;g3864b83e2ee_0_406"/>
          <p:cNvSpPr txBox="1"/>
          <p:nvPr/>
        </p:nvSpPr>
        <p:spPr>
          <a:xfrm>
            <a:off x="431460" y="1516456"/>
            <a:ext cx="506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Recurring Revenue Streams</a:t>
            </a:r>
            <a:endParaRPr/>
          </a:p>
        </p:txBody>
      </p:sp>
      <p:sp>
        <p:nvSpPr>
          <p:cNvPr id="408" name="Google Shape;408;g3864b83e2ee_0_406"/>
          <p:cNvSpPr/>
          <p:nvPr/>
        </p:nvSpPr>
        <p:spPr>
          <a:xfrm>
            <a:off x="713778" y="2355971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pic>
        <p:nvPicPr>
          <p:cNvPr id="409" name="Google Shape;409;g3864b83e2ee_0_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706" y="2271576"/>
            <a:ext cx="508814" cy="50881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3864b83e2ee_0_406"/>
          <p:cNvSpPr/>
          <p:nvPr/>
        </p:nvSpPr>
        <p:spPr>
          <a:xfrm>
            <a:off x="3770759" y="2407147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pic>
        <p:nvPicPr>
          <p:cNvPr id="411" name="Google Shape;411;g3864b83e2ee_0_4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3391" y="4399502"/>
            <a:ext cx="508814" cy="50881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864b83e2ee_0_406"/>
          <p:cNvSpPr/>
          <p:nvPr/>
        </p:nvSpPr>
        <p:spPr>
          <a:xfrm>
            <a:off x="713778" y="4581477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6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g3864b83e2ee_0_4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3507" y="4416872"/>
            <a:ext cx="508814" cy="50881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3864b83e2ee_0_406"/>
          <p:cNvSpPr/>
          <p:nvPr/>
        </p:nvSpPr>
        <p:spPr>
          <a:xfrm>
            <a:off x="3770759" y="4589968"/>
            <a:ext cx="312900" cy="31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pic>
        <p:nvPicPr>
          <p:cNvPr id="415" name="Google Shape;415;g3864b83e2ee_0_40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3459" y="2276170"/>
            <a:ext cx="508814" cy="5088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g3864b83e2ee_0_406"/>
          <p:cNvCxnSpPr/>
          <p:nvPr/>
        </p:nvCxnSpPr>
        <p:spPr>
          <a:xfrm>
            <a:off x="554736" y="4150677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7" name="Google Shape;417;g3864b83e2ee_0_406"/>
          <p:cNvSpPr txBox="1"/>
          <p:nvPr/>
        </p:nvSpPr>
        <p:spPr>
          <a:xfrm>
            <a:off x="6283809" y="1516456"/>
            <a:ext cx="535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attrocento Sans"/>
              <a:buChar char="​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B. Providing ROI to R12B livestock market</a:t>
            </a:r>
            <a:endParaRPr/>
          </a:p>
        </p:txBody>
      </p:sp>
      <p:cxnSp>
        <p:nvCxnSpPr>
          <p:cNvPr id="418" name="Google Shape;418;g3864b83e2ee_0_406"/>
          <p:cNvCxnSpPr/>
          <p:nvPr/>
        </p:nvCxnSpPr>
        <p:spPr>
          <a:xfrm>
            <a:off x="3047675" y="2357494"/>
            <a:ext cx="0" cy="3693000"/>
          </a:xfrm>
          <a:prstGeom prst="straightConnector1">
            <a:avLst/>
          </a:prstGeom>
          <a:noFill/>
          <a:ln w="9525" cap="flat" cmpd="sng">
            <a:solidFill>
              <a:srgbClr val="75757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" name="Google Shape;419;g3864b83e2ee_0_406"/>
          <p:cNvSpPr txBox="1"/>
          <p:nvPr/>
        </p:nvSpPr>
        <p:spPr>
          <a:xfrm>
            <a:off x="451030" y="2860020"/>
            <a:ext cx="250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SaaS Subscriptions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Monthly platform fees per farmer</a:t>
            </a:r>
            <a:endParaRPr/>
          </a:p>
          <a:p>
            <a:pPr marL="0" marR="0" lvl="0" indent="-66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Quattrocento Sans"/>
              <a:buChar char="​"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R100 – R1000 per month*</a:t>
            </a:r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864b83e2ee_0_406"/>
          <p:cNvSpPr txBox="1"/>
          <p:nvPr/>
        </p:nvSpPr>
        <p:spPr>
          <a:xfrm>
            <a:off x="3242846" y="2940817"/>
            <a:ext cx="235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Transaction Fees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Marketplace commission on sales</a:t>
            </a:r>
            <a:endParaRPr/>
          </a:p>
          <a:p>
            <a:pPr marL="0" marR="0" lvl="0" indent="-666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Quattrocento Sans"/>
              <a:buChar char="​"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2-5% per sale</a:t>
            </a:r>
            <a:endParaRPr sz="105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3864b83e2ee_0_406"/>
          <p:cNvSpPr txBox="1"/>
          <p:nvPr/>
        </p:nvSpPr>
        <p:spPr>
          <a:xfrm>
            <a:off x="3242846" y="5017741"/>
            <a:ext cx="24633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Partnership revenue</a:t>
            </a:r>
            <a:b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Revenue sharing with ecosystem partners</a:t>
            </a:r>
            <a:endParaRPr/>
          </a:p>
          <a:p>
            <a:pPr marL="0" marR="0" lvl="0" indent="-69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Char char="​"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- 30% share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3864b83e2ee_0_406"/>
          <p:cNvSpPr txBox="1"/>
          <p:nvPr/>
        </p:nvSpPr>
        <p:spPr>
          <a:xfrm>
            <a:off x="431460" y="5017741"/>
            <a:ext cx="237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Services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Analytics for partners &amp; insurers</a:t>
            </a:r>
            <a:endParaRPr/>
          </a:p>
          <a:p>
            <a:pPr marL="0" marR="0" lvl="0" indent="-69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Quattrocento Sans"/>
              <a:buChar char="​"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R100– R1000 per month*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None/>
            </a:pPr>
            <a:endParaRPr sz="14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g3864b83e2ee_0_406"/>
          <p:cNvCxnSpPr/>
          <p:nvPr/>
        </p:nvCxnSpPr>
        <p:spPr>
          <a:xfrm>
            <a:off x="451030" y="1903022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4" name="Google Shape;424;g3864b83e2ee_0_406"/>
          <p:cNvCxnSpPr/>
          <p:nvPr/>
        </p:nvCxnSpPr>
        <p:spPr>
          <a:xfrm>
            <a:off x="6283809" y="1903022"/>
            <a:ext cx="5065800" cy="0"/>
          </a:xfrm>
          <a:prstGeom prst="straightConnector1">
            <a:avLst/>
          </a:prstGeom>
          <a:noFill/>
          <a:ln w="9525" cap="flat" cmpd="sng">
            <a:solidFill>
              <a:srgbClr val="B3B3B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5" name="Google Shape;425;g3864b83e2ee_0_406"/>
          <p:cNvSpPr txBox="1"/>
          <p:nvPr/>
        </p:nvSpPr>
        <p:spPr>
          <a:xfrm>
            <a:off x="6935190" y="13300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g3864b83e2ee_0_406" descr="ANML FARM ROI Analysi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4222" y="1903022"/>
            <a:ext cx="5920206" cy="394680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3864b83e2ee_0_406"/>
          <p:cNvSpPr txBox="1"/>
          <p:nvPr/>
        </p:nvSpPr>
        <p:spPr>
          <a:xfrm>
            <a:off x="553972" y="6279028"/>
            <a:ext cx="72786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203200" marR="0" lvl="0" indent="-203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   Subject to farm- or partner-specific requirements</a:t>
            </a:r>
            <a:endParaRPr/>
          </a:p>
        </p:txBody>
      </p:sp>
      <p:sp>
        <p:nvSpPr>
          <p:cNvPr id="428" name="Google Shape;428;g3864b83e2ee_0_406"/>
          <p:cNvSpPr txBox="1"/>
          <p:nvPr/>
        </p:nvSpPr>
        <p:spPr>
          <a:xfrm>
            <a:off x="6264226" y="5949196"/>
            <a:ext cx="6098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Consistent average of 142% ROI across all farm sizes with breeding efficiency as primary value driver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864b83e2ee_0_474"/>
          <p:cNvSpPr txBox="1">
            <a:spLocks noGrp="1"/>
          </p:cNvSpPr>
          <p:nvPr>
            <p:ph type="title"/>
          </p:nvPr>
        </p:nvSpPr>
        <p:spPr>
          <a:xfrm>
            <a:off x="554736" y="322562"/>
            <a:ext cx="506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/>
              <a:t>Financial Model Key insights</a:t>
            </a:r>
            <a:endParaRPr/>
          </a:p>
        </p:txBody>
      </p:sp>
      <p:sp>
        <p:nvSpPr>
          <p:cNvPr id="434" name="Google Shape;434;g3864b83e2ee_0_474"/>
          <p:cNvSpPr txBox="1">
            <a:spLocks noGrp="1"/>
          </p:cNvSpPr>
          <p:nvPr>
            <p:ph type="subTitle" idx="1"/>
          </p:nvPr>
        </p:nvSpPr>
        <p:spPr>
          <a:xfrm>
            <a:off x="554736" y="980054"/>
            <a:ext cx="5065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Revenue projections give insight on where efforts should be directed</a:t>
            </a:r>
            <a:endParaRPr/>
          </a:p>
        </p:txBody>
      </p:sp>
      <p:sp>
        <p:nvSpPr>
          <p:cNvPr id="435" name="Google Shape;435;g3864b83e2ee_0_474"/>
          <p:cNvSpPr txBox="1">
            <a:spLocks noGrp="1"/>
          </p:cNvSpPr>
          <p:nvPr>
            <p:ph type="body" idx="2"/>
          </p:nvPr>
        </p:nvSpPr>
        <p:spPr>
          <a:xfrm>
            <a:off x="554735" y="21352"/>
            <a:ext cx="3843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pic>
        <p:nvPicPr>
          <p:cNvPr id="436" name="Google Shape;436;g3864b83e2ee_0_474" descr="ANML FARM Unit Economics: R52,700 Annual Revenue Per Farm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852" y="1769230"/>
            <a:ext cx="5663088" cy="4247316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3864b83e2ee_0_474"/>
          <p:cNvSpPr txBox="1"/>
          <p:nvPr/>
        </p:nvSpPr>
        <p:spPr>
          <a:xfrm>
            <a:off x="6540336" y="839215"/>
            <a:ext cx="6098100" cy="53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Break-Even &amp; Profitability Timeline: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Q1 2026: Break-even achieved at 200 farmers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Q3 2026: Strong margins emerge at 500 farmers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Q4 2027: Premium profitability at 10,000 farmers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Funding Strategy Aligned with Growth</a:t>
            </a: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Seed Round (R5M): Early Bird program and product-market fit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 A (R25M): Regional scale and partnership ecosystem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Series B (R100M): Continental expansion and market leadership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Exit Potential: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2027 Valuation: R2-5 billion (8-20x revenue multiple)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Profit: R87 million with 34.8% margins</a:t>
            </a:r>
            <a:endParaRPr/>
          </a:p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Market Position: Regional leader with international expansion ready</a:t>
            </a:r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KEDPICTURESLINKREMOVED" val="True"/>
  <p:tag name="NEWVI" val="false"/>
</p:tagLst>
</file>

<file path=ppt/theme/theme1.xml><?xml version="1.0" encoding="utf-8"?>
<a:theme xmlns:a="http://schemas.openxmlformats.org/drawingml/2006/main" name="White">
  <a:themeElements>
    <a:clrScheme name="Scheme1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6341"/>
      </a:accent1>
      <a:accent2>
        <a:srgbClr val="02FF6B"/>
      </a:accent2>
      <a:accent3>
        <a:srgbClr val="008533"/>
      </a:accent3>
      <a:accent4>
        <a:srgbClr val="1FFFD6"/>
      </a:accent4>
      <a:accent5>
        <a:srgbClr val="004D36"/>
      </a:accent5>
      <a:accent6>
        <a:srgbClr val="5FA31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2178</Words>
  <Application>Microsoft Macintosh PowerPoint</Application>
  <PresentationFormat>Widescreen</PresentationFormat>
  <Paragraphs>286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Quattrocento Sans</vt:lpstr>
      <vt:lpstr>Arial</vt:lpstr>
      <vt:lpstr>Roboto</vt:lpstr>
      <vt:lpstr>Noto Sans Symbols</vt:lpstr>
      <vt:lpstr>White</vt:lpstr>
      <vt:lpstr>ANML FARM</vt:lpstr>
      <vt:lpstr>ANML FARM seeks to aid African farmers in crisis by providing accessible technology, services, and products that increase productivity, profit and safety</vt:lpstr>
      <vt:lpstr>Our interviews with farmers highlighted key challenges at the root of the crisis</vt:lpstr>
      <vt:lpstr>Our Solution: Who We Are</vt:lpstr>
      <vt:lpstr>What we offer</vt:lpstr>
      <vt:lpstr>ANML FARM aims to affect systemic change in social, environmental, and economic terms through democratized technology and service delivery</vt:lpstr>
      <vt:lpstr>ANML FARM needs to scale intelligently to capture value in a growing market  </vt:lpstr>
      <vt:lpstr>How we capture value through network effects</vt:lpstr>
      <vt:lpstr>Financial Model Key insights</vt:lpstr>
      <vt:lpstr>We are following a standard approach for market readiness</vt:lpstr>
      <vt:lpstr>ANML FARM has activated 5 Early Bird adopters since October to test and refine our solutions while we focus on building business partnerships</vt:lpstr>
      <vt:lpstr>We have a clear roadmap to utilize AI to add significant value to the farmer </vt:lpstr>
      <vt:lpstr>Invest in ANML FARM and the Future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Mohomed Kazi</dc:creator>
  <cp:lastModifiedBy>Jean Louw</cp:lastModifiedBy>
  <cp:revision>1</cp:revision>
  <dcterms:created xsi:type="dcterms:W3CDTF">2024-11-04T12:27:44Z</dcterms:created>
  <dcterms:modified xsi:type="dcterms:W3CDTF">2025-11-07T02:27:53Z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0x01010020EA0904AD2E8E4D8A3860A20A346AC0</vt:lpwstr>
  </property>
  <property fmtid="{D5CDD505-2E9C-101B-9397-08002B2CF9AE}" pid="3" name="MediaServiceImageTags">
    <vt:lpwstr/>
  </property>
</Properties>
</file>